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85" r:id="rId3"/>
    <p:sldId id="288" r:id="rId4"/>
    <p:sldId id="289" r:id="rId5"/>
    <p:sldId id="286" r:id="rId6"/>
    <p:sldId id="287" r:id="rId7"/>
    <p:sldId id="257" r:id="rId8"/>
    <p:sldId id="259" r:id="rId9"/>
    <p:sldId id="275" r:id="rId10"/>
    <p:sldId id="260" r:id="rId11"/>
    <p:sldId id="261" r:id="rId12"/>
    <p:sldId id="263" r:id="rId13"/>
    <p:sldId id="264" r:id="rId14"/>
    <p:sldId id="262" r:id="rId15"/>
    <p:sldId id="265" r:id="rId16"/>
    <p:sldId id="268" r:id="rId17"/>
    <p:sldId id="269" r:id="rId18"/>
    <p:sldId id="278" r:id="rId19"/>
    <p:sldId id="283" r:id="rId20"/>
    <p:sldId id="277" r:id="rId21"/>
    <p:sldId id="258" r:id="rId22"/>
    <p:sldId id="267" r:id="rId23"/>
    <p:sldId id="284" r:id="rId24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>
    <p:restoredLeft sz="15620"/>
    <p:restoredTop sz="94660"/>
  </p:normalViewPr>
  <p:slideViewPr>
    <p:cSldViewPr snapToObjects="1">
      <p:cViewPr varScale="1">
        <p:scale>
          <a:sx n="85" d="100"/>
          <a:sy n="85" d="100"/>
        </p:scale>
        <p:origin x="-96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56C8D-7157-3744-B940-3784C3A07B88}" type="datetimeFigureOut">
              <a:rPr lang="de-DE" smtClean="0"/>
              <a:pPr/>
              <a:t>26.08.15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9AA45-8E58-2245-B029-B1804A1DFD3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56C8D-7157-3744-B940-3784C3A07B88}" type="datetimeFigureOut">
              <a:rPr lang="de-DE" smtClean="0"/>
              <a:pPr/>
              <a:t>26.08.15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9AA45-8E58-2245-B029-B1804A1DFD3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56C8D-7157-3744-B940-3784C3A07B88}" type="datetimeFigureOut">
              <a:rPr lang="de-DE" smtClean="0"/>
              <a:pPr/>
              <a:t>26.08.15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9AA45-8E58-2245-B029-B1804A1DFD3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56C8D-7157-3744-B940-3784C3A07B88}" type="datetimeFigureOut">
              <a:rPr lang="de-DE" smtClean="0"/>
              <a:pPr/>
              <a:t>26.08.15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9AA45-8E58-2245-B029-B1804A1DFD3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56C8D-7157-3744-B940-3784C3A07B88}" type="datetimeFigureOut">
              <a:rPr lang="de-DE" smtClean="0"/>
              <a:pPr/>
              <a:t>26.08.15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9AA45-8E58-2245-B029-B1804A1DFD3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56C8D-7157-3744-B940-3784C3A07B88}" type="datetimeFigureOut">
              <a:rPr lang="de-DE" smtClean="0"/>
              <a:pPr/>
              <a:t>26.08.15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9AA45-8E58-2245-B029-B1804A1DFD3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56C8D-7157-3744-B940-3784C3A07B88}" type="datetimeFigureOut">
              <a:rPr lang="de-DE" smtClean="0"/>
              <a:pPr/>
              <a:t>26.08.15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9AA45-8E58-2245-B029-B1804A1DFD3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56C8D-7157-3744-B940-3784C3A07B88}" type="datetimeFigureOut">
              <a:rPr lang="de-DE" smtClean="0"/>
              <a:pPr/>
              <a:t>26.08.15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9AA45-8E58-2245-B029-B1804A1DFD3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56C8D-7157-3744-B940-3784C3A07B88}" type="datetimeFigureOut">
              <a:rPr lang="de-DE" smtClean="0"/>
              <a:pPr/>
              <a:t>26.08.15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9AA45-8E58-2245-B029-B1804A1DFD3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56C8D-7157-3744-B940-3784C3A07B88}" type="datetimeFigureOut">
              <a:rPr lang="de-DE" smtClean="0"/>
              <a:pPr/>
              <a:t>26.08.15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9AA45-8E58-2245-B029-B1804A1DFD3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56C8D-7157-3744-B940-3784C3A07B88}" type="datetimeFigureOut">
              <a:rPr lang="de-DE" smtClean="0"/>
              <a:pPr/>
              <a:t>26.08.15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9AA45-8E58-2245-B029-B1804A1DFD3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56C8D-7157-3744-B940-3784C3A07B88}" type="datetimeFigureOut">
              <a:rPr lang="de-DE" smtClean="0"/>
              <a:pPr/>
              <a:t>26.08.15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79AA45-8E58-2245-B029-B1804A1DFD3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daniel.bueche@kssg.ch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sz="8800" b="1" dirty="0" smtClean="0"/>
              <a:t>Prognose</a:t>
            </a:r>
            <a:endParaRPr lang="de-DE" sz="8800" b="1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00800" cy="1295400"/>
          </a:xfrm>
        </p:spPr>
        <p:txBody>
          <a:bodyPr/>
          <a:lstStyle/>
          <a:p>
            <a:r>
              <a:rPr lang="de-DE" dirty="0" smtClean="0">
                <a:hlinkClick r:id="rId2"/>
              </a:rPr>
              <a:t>daniel.bueche@kssg.ch</a:t>
            </a:r>
            <a:endParaRPr lang="de-DE" dirty="0"/>
          </a:p>
          <a:p>
            <a:r>
              <a:rPr lang="de-DE" dirty="0" smtClean="0"/>
              <a:t>Basiskurs </a:t>
            </a:r>
            <a:r>
              <a:rPr lang="de-DE" smtClean="0"/>
              <a:t>Palliative Care ORL</a:t>
            </a:r>
            <a:endParaRPr lang="de-DE" dirty="0" smtClean="0"/>
          </a:p>
          <a:p>
            <a:endParaRPr lang="de-D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Tumorstadium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Das Tumorstadium T N M allein ist im individuellen Fall wenig hilfreich für die Bestimmung der Prognose</a:t>
            </a:r>
            <a:endParaRPr lang="de-DE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Performance Status</a:t>
            </a:r>
            <a:r>
              <a:rPr lang="de-DE" sz="2000" dirty="0" smtClean="0"/>
              <a:t> </a:t>
            </a:r>
            <a:br>
              <a:rPr lang="de-DE" sz="2000" dirty="0" smtClean="0"/>
            </a:br>
            <a:r>
              <a:rPr lang="de-DE" sz="2000" dirty="0" smtClean="0"/>
              <a:t>Yates JW (1980) </a:t>
            </a:r>
            <a:r>
              <a:rPr lang="de-DE" sz="2000" dirty="0" err="1" smtClean="0"/>
              <a:t>Cancer</a:t>
            </a:r>
            <a:r>
              <a:rPr lang="de-DE" sz="2000" dirty="0" smtClean="0"/>
              <a:t> 45:2220-2224</a:t>
            </a:r>
            <a:br>
              <a:rPr lang="de-DE" sz="2000" dirty="0" smtClean="0"/>
            </a:br>
            <a:r>
              <a:rPr lang="de-DE" sz="2000" dirty="0" err="1" smtClean="0"/>
              <a:t>Maltoni</a:t>
            </a:r>
            <a:r>
              <a:rPr lang="de-DE" sz="2000" dirty="0" smtClean="0"/>
              <a:t> M. (1995) </a:t>
            </a:r>
            <a:r>
              <a:rPr lang="de-DE" sz="2000" dirty="0" err="1" smtClean="0"/>
              <a:t>Cancer</a:t>
            </a:r>
            <a:r>
              <a:rPr lang="de-DE" sz="2000" dirty="0" smtClean="0"/>
              <a:t> 75:2613-2622</a:t>
            </a:r>
            <a:br>
              <a:rPr lang="de-DE" sz="2000" dirty="0" smtClean="0"/>
            </a:br>
            <a:r>
              <a:rPr lang="de-DE" sz="2222" dirty="0" smtClean="0"/>
              <a:t>Evans C (1985) </a:t>
            </a:r>
            <a:r>
              <a:rPr lang="de-DE" sz="2222" dirty="0" err="1" smtClean="0"/>
              <a:t>Lancet</a:t>
            </a:r>
            <a:r>
              <a:rPr lang="de-DE" sz="2222" dirty="0" smtClean="0"/>
              <a:t> 1:1204-1206</a:t>
            </a:r>
            <a:br>
              <a:rPr lang="de-DE" sz="2222" dirty="0" smtClean="0"/>
            </a:br>
            <a:endParaRPr lang="de-DE" sz="2222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r>
              <a:rPr lang="de-DE" dirty="0" smtClean="0"/>
              <a:t>Performance quantifiziert die Funktion des Tumorpatienten</a:t>
            </a:r>
          </a:p>
          <a:p>
            <a:r>
              <a:rPr lang="de-DE" dirty="0" smtClean="0"/>
              <a:t>Hat die beste Korrelation mit der Prognose bei Tumorpatienten</a:t>
            </a:r>
          </a:p>
          <a:p>
            <a:r>
              <a:rPr lang="de-DE" dirty="0" smtClean="0"/>
              <a:t>Karnofsky Performance </a:t>
            </a:r>
            <a:r>
              <a:rPr lang="de-DE" dirty="0" err="1" smtClean="0"/>
              <a:t>Scale</a:t>
            </a:r>
            <a:r>
              <a:rPr lang="de-DE" dirty="0" smtClean="0"/>
              <a:t> (KPS)</a:t>
            </a:r>
            <a:br>
              <a:rPr lang="de-DE" dirty="0" smtClean="0"/>
            </a:br>
            <a:r>
              <a:rPr lang="de-DE" dirty="0" smtClean="0"/>
              <a:t>KPS &gt; 50				86.1 Tage</a:t>
            </a:r>
            <a:br>
              <a:rPr lang="de-DE" dirty="0" smtClean="0"/>
            </a:br>
            <a:r>
              <a:rPr lang="de-DE" dirty="0" smtClean="0"/>
              <a:t>KPS 30 – 40			49.8 Tage</a:t>
            </a:r>
            <a:br>
              <a:rPr lang="de-DE" dirty="0" smtClean="0"/>
            </a:br>
            <a:r>
              <a:rPr lang="de-DE" dirty="0" smtClean="0"/>
              <a:t>KPS 10 – 20 		16.8 Tage</a:t>
            </a:r>
            <a:endParaRPr lang="de-DE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Performance Status</a:t>
            </a:r>
            <a:r>
              <a:rPr lang="de-DE" sz="2000" dirty="0" smtClean="0"/>
              <a:t> </a:t>
            </a:r>
            <a:br>
              <a:rPr lang="de-DE" sz="2000" dirty="0" smtClean="0"/>
            </a:br>
            <a:r>
              <a:rPr lang="de-DE" sz="2000" dirty="0" smtClean="0"/>
              <a:t>Miller RJ (1991) Henry Ford </a:t>
            </a:r>
            <a:r>
              <a:rPr lang="de-DE" sz="2000" dirty="0" err="1" smtClean="0"/>
              <a:t>Hosp</a:t>
            </a:r>
            <a:r>
              <a:rPr lang="de-DE" sz="2000" dirty="0" smtClean="0"/>
              <a:t> </a:t>
            </a:r>
            <a:r>
              <a:rPr lang="de-DE" sz="2000" dirty="0" err="1" smtClean="0"/>
              <a:t>Med</a:t>
            </a:r>
            <a:r>
              <a:rPr lang="de-DE" sz="2000" dirty="0" smtClean="0"/>
              <a:t> 39:81-84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	ECOG (Eastern </a:t>
            </a:r>
            <a:r>
              <a:rPr lang="de-DE" dirty="0" err="1" smtClean="0"/>
              <a:t>Cooperative</a:t>
            </a:r>
            <a:r>
              <a:rPr lang="de-DE" dirty="0" smtClean="0"/>
              <a:t> </a:t>
            </a:r>
            <a:r>
              <a:rPr lang="de-DE" dirty="0" err="1" smtClean="0"/>
              <a:t>Oncology</a:t>
            </a:r>
            <a:r>
              <a:rPr lang="de-DE" dirty="0" smtClean="0"/>
              <a:t> Group), WHO Performance Status</a:t>
            </a:r>
          </a:p>
          <a:p>
            <a:pPr lvl="1"/>
            <a:r>
              <a:rPr lang="de-DE" dirty="0" smtClean="0"/>
              <a:t>Entwickelt von </a:t>
            </a:r>
            <a:r>
              <a:rPr lang="de-DE" dirty="0" err="1" smtClean="0"/>
              <a:t>Zubrod</a:t>
            </a:r>
            <a:endParaRPr lang="de-DE" dirty="0" smtClean="0"/>
          </a:p>
          <a:p>
            <a:pPr lvl="1"/>
            <a:r>
              <a:rPr lang="de-DE" dirty="0" smtClean="0"/>
              <a:t>Einfacher für Ungeübten zu handhaben</a:t>
            </a:r>
          </a:p>
          <a:p>
            <a:pPr lvl="1"/>
            <a:r>
              <a:rPr lang="de-DE" dirty="0" smtClean="0"/>
              <a:t>Gleich hilfreich wie </a:t>
            </a:r>
            <a:r>
              <a:rPr lang="de-DE" dirty="0" err="1" smtClean="0"/>
              <a:t>Karnofsky</a:t>
            </a:r>
            <a:endParaRPr lang="de-DE" dirty="0" smtClean="0"/>
          </a:p>
          <a:p>
            <a:pPr lvl="1"/>
            <a:r>
              <a:rPr lang="de-DE" dirty="0" smtClean="0"/>
              <a:t>Score von 3 			medianes Überleben &lt; 3 </a:t>
            </a:r>
            <a:r>
              <a:rPr lang="de-DE" dirty="0" err="1" smtClean="0"/>
              <a:t>Mte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Score von 4			medianes Überleben &lt; 1 </a:t>
            </a:r>
            <a:r>
              <a:rPr lang="de-DE" dirty="0" err="1" smtClean="0"/>
              <a:t>Mt</a:t>
            </a:r>
            <a:endParaRPr lang="de-DE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Performance Status</a:t>
            </a:r>
            <a:r>
              <a:rPr lang="de-DE" sz="2000" dirty="0" smtClean="0"/>
              <a:t> </a:t>
            </a:r>
            <a:br>
              <a:rPr lang="de-DE" sz="2000" dirty="0" smtClean="0"/>
            </a:br>
            <a:r>
              <a:rPr lang="de-DE" sz="2000" dirty="0" smtClean="0"/>
              <a:t>Anderson F (1996) J </a:t>
            </a:r>
            <a:r>
              <a:rPr lang="de-DE" sz="2000" dirty="0" err="1" smtClean="0"/>
              <a:t>Palliat</a:t>
            </a:r>
            <a:r>
              <a:rPr lang="de-DE" sz="2000" dirty="0" smtClean="0"/>
              <a:t> </a:t>
            </a:r>
            <a:r>
              <a:rPr lang="de-DE" sz="2000" dirty="0" err="1" smtClean="0"/>
              <a:t>Care</a:t>
            </a:r>
            <a:r>
              <a:rPr lang="de-DE" sz="2000" dirty="0" smtClean="0"/>
              <a:t> 12:5-11</a:t>
            </a:r>
            <a:br>
              <a:rPr lang="de-DE" sz="2000" dirty="0" smtClean="0"/>
            </a:br>
            <a:r>
              <a:rPr lang="de-DE" sz="2000" dirty="0" smtClean="0"/>
              <a:t>Lau F (2009) J </a:t>
            </a:r>
            <a:r>
              <a:rPr lang="de-DE" sz="2000" dirty="0" err="1" smtClean="0"/>
              <a:t>Pain</a:t>
            </a:r>
            <a:r>
              <a:rPr lang="de-DE" sz="2000" dirty="0" smtClean="0"/>
              <a:t> Symptom Manage 38:134-144</a:t>
            </a:r>
            <a:br>
              <a:rPr lang="de-DE" sz="2000" dirty="0" smtClean="0"/>
            </a:br>
            <a:r>
              <a:rPr lang="de-DE" sz="2222" dirty="0" smtClean="0"/>
              <a:t>Lau F (2006) J </a:t>
            </a:r>
            <a:r>
              <a:rPr lang="de-DE" sz="2222" dirty="0" err="1" smtClean="0"/>
              <a:t>Palliati</a:t>
            </a:r>
            <a:r>
              <a:rPr lang="de-DE" sz="2222" dirty="0" smtClean="0"/>
              <a:t> </a:t>
            </a:r>
            <a:r>
              <a:rPr lang="de-DE" sz="2222" dirty="0" err="1" smtClean="0"/>
              <a:t>Med</a:t>
            </a:r>
            <a:r>
              <a:rPr lang="de-DE" sz="2222" dirty="0" smtClean="0"/>
              <a:t> 9:1066-1075</a:t>
            </a:r>
            <a:endParaRPr lang="de-DE" sz="2222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de-DE" dirty="0" smtClean="0"/>
              <a:t>Palliative Performance </a:t>
            </a:r>
            <a:r>
              <a:rPr lang="de-DE" dirty="0" err="1" smtClean="0"/>
              <a:t>Scale</a:t>
            </a:r>
            <a:r>
              <a:rPr lang="de-DE" dirty="0" smtClean="0"/>
              <a:t> (PPS)</a:t>
            </a:r>
          </a:p>
          <a:p>
            <a:pPr lvl="1"/>
            <a:r>
              <a:rPr lang="de-DE" dirty="0" smtClean="0"/>
              <a:t>Modifizierter KPS</a:t>
            </a:r>
          </a:p>
          <a:p>
            <a:pPr lvl="1"/>
            <a:r>
              <a:rPr lang="de-DE" dirty="0" err="1" smtClean="0"/>
              <a:t>Bewegungsfähigkeit/Bettlägrigkeit</a:t>
            </a:r>
            <a:r>
              <a:rPr lang="de-DE" dirty="0" smtClean="0"/>
              <a:t>, Tumoraktivität, Selbstpflege, Bewusstsein, Nahrungsaufnahme</a:t>
            </a:r>
          </a:p>
          <a:p>
            <a:pPr lvl="1"/>
            <a:r>
              <a:rPr lang="de-DE" dirty="0" smtClean="0"/>
              <a:t>PPS 50		18-55 Tage  			81% 6 </a:t>
            </a:r>
            <a:r>
              <a:rPr lang="de-DE" dirty="0" err="1" smtClean="0"/>
              <a:t>Mt</a:t>
            </a:r>
            <a:r>
              <a:rPr lang="de-DE" dirty="0" smtClean="0"/>
              <a:t>-Mort</a:t>
            </a:r>
            <a:br>
              <a:rPr lang="de-DE" dirty="0" smtClean="0"/>
            </a:br>
            <a:r>
              <a:rPr lang="de-DE" dirty="0" smtClean="0"/>
              <a:t>PPS 30/40	  7-37 Tage			89% 6 </a:t>
            </a:r>
            <a:r>
              <a:rPr lang="de-DE" dirty="0" err="1" smtClean="0"/>
              <a:t>Mt</a:t>
            </a:r>
            <a:r>
              <a:rPr lang="de-DE" dirty="0" smtClean="0"/>
              <a:t>-Mort</a:t>
            </a:r>
            <a:br>
              <a:rPr lang="de-DE" dirty="0" smtClean="0"/>
            </a:br>
            <a:r>
              <a:rPr lang="de-DE" dirty="0" smtClean="0"/>
              <a:t>PPS 10/20	  1-9	 Tage			96% 6 </a:t>
            </a:r>
            <a:r>
              <a:rPr lang="de-DE" dirty="0" err="1" smtClean="0"/>
              <a:t>Mt</a:t>
            </a:r>
            <a:r>
              <a:rPr lang="de-DE" dirty="0" smtClean="0"/>
              <a:t>-Mort</a:t>
            </a:r>
            <a:br>
              <a:rPr lang="de-DE" dirty="0" smtClean="0"/>
            </a:br>
            <a:r>
              <a:rPr lang="de-DE" dirty="0" smtClean="0"/>
              <a:t>medianes Überleben</a:t>
            </a:r>
            <a:br>
              <a:rPr lang="de-DE" dirty="0" smtClean="0"/>
            </a:br>
            <a:endParaRPr lang="de-DE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57200" y="273050"/>
            <a:ext cx="4038600" cy="1162050"/>
          </a:xfrm>
        </p:spPr>
        <p:txBody>
          <a:bodyPr>
            <a:noAutofit/>
          </a:bodyPr>
          <a:lstStyle/>
          <a:p>
            <a:r>
              <a:rPr lang="de-DE" sz="4400" dirty="0" smtClean="0"/>
              <a:t>PROGNOSE</a:t>
            </a:r>
            <a:endParaRPr lang="de-DE" sz="4400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4495800" y="273050"/>
            <a:ext cx="4191000" cy="5853113"/>
          </a:xfrm>
        </p:spPr>
        <p:txBody>
          <a:bodyPr/>
          <a:lstStyle/>
          <a:p>
            <a:pPr>
              <a:buNone/>
            </a:pP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8" name="Bild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400" y="273050"/>
            <a:ext cx="3238500" cy="601240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Labordaten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Verschiedene Labordaten wurden mit schlechter Prognose assoziiert</a:t>
            </a:r>
          </a:p>
          <a:p>
            <a:pPr marL="0" indent="0">
              <a:buNone/>
            </a:pPr>
            <a:r>
              <a:rPr lang="de-DE" dirty="0" smtClean="0"/>
              <a:t>	Leukozytose</a:t>
            </a:r>
            <a:br>
              <a:rPr lang="de-DE" dirty="0" smtClean="0"/>
            </a:br>
            <a:r>
              <a:rPr lang="de-DE" dirty="0" smtClean="0"/>
              <a:t>	</a:t>
            </a:r>
            <a:r>
              <a:rPr lang="de-DE" dirty="0" err="1" smtClean="0"/>
              <a:t>Lymphpenie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	CRP</a:t>
            </a:r>
            <a:br>
              <a:rPr lang="de-DE" dirty="0" smtClean="0"/>
            </a:br>
            <a:r>
              <a:rPr lang="de-DE" dirty="0" smtClean="0"/>
              <a:t>	Albumin</a:t>
            </a:r>
            <a:br>
              <a:rPr lang="de-DE" dirty="0" smtClean="0"/>
            </a:br>
            <a:r>
              <a:rPr lang="de-DE" dirty="0" smtClean="0"/>
              <a:t>	</a:t>
            </a:r>
            <a:r>
              <a:rPr lang="de-DE" b="1" dirty="0" smtClean="0"/>
              <a:t>Serum-Calcium</a:t>
            </a:r>
            <a:br>
              <a:rPr lang="de-DE" b="1" dirty="0" smtClean="0"/>
            </a:br>
            <a:r>
              <a:rPr lang="de-DE" dirty="0" smtClean="0"/>
              <a:t>	</a:t>
            </a:r>
            <a:r>
              <a:rPr lang="de-DE" dirty="0" err="1" smtClean="0"/>
              <a:t>Vit</a:t>
            </a:r>
            <a:r>
              <a:rPr lang="de-DE" dirty="0" smtClean="0"/>
              <a:t> B12</a:t>
            </a:r>
            <a:endParaRPr lang="de-DE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Serum Calcium</a:t>
            </a:r>
            <a:r>
              <a:rPr lang="de-DE" sz="2000" dirty="0" smtClean="0"/>
              <a:t> </a:t>
            </a:r>
            <a:br>
              <a:rPr lang="de-DE" sz="2000" dirty="0" smtClean="0"/>
            </a:br>
            <a:r>
              <a:rPr lang="de-DE" sz="2000" dirty="0" err="1" smtClean="0"/>
              <a:t>Ralston</a:t>
            </a:r>
            <a:r>
              <a:rPr lang="de-DE" sz="2000" dirty="0" smtClean="0"/>
              <a:t> SH (1990) Ann </a:t>
            </a:r>
            <a:r>
              <a:rPr lang="de-DE" sz="2000" dirty="0" err="1" smtClean="0"/>
              <a:t>Int</a:t>
            </a:r>
            <a:r>
              <a:rPr lang="de-DE" sz="2000" dirty="0" smtClean="0"/>
              <a:t> </a:t>
            </a:r>
            <a:r>
              <a:rPr lang="de-DE" sz="2000" dirty="0" err="1" smtClean="0"/>
              <a:t>Med</a:t>
            </a:r>
            <a:r>
              <a:rPr lang="de-DE" sz="2000" dirty="0" smtClean="0"/>
              <a:t> 112:499-504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30 Tage medianes Überleben </a:t>
            </a:r>
          </a:p>
          <a:p>
            <a:pPr lvl="1"/>
            <a:r>
              <a:rPr lang="de-DE" dirty="0" smtClean="0"/>
              <a:t>falls keine tumorspezifische Therapie möglich</a:t>
            </a:r>
          </a:p>
          <a:p>
            <a:r>
              <a:rPr lang="de-DE" dirty="0" smtClean="0"/>
              <a:t>135 Tage medianes Überleben</a:t>
            </a:r>
          </a:p>
          <a:p>
            <a:pPr lvl="1"/>
            <a:r>
              <a:rPr lang="de-DE" dirty="0" smtClean="0"/>
              <a:t>Falls tumorspezifische Therapie möglich</a:t>
            </a:r>
          </a:p>
          <a:p>
            <a:endParaRPr lang="de-DE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Klinische Zeichen</a:t>
            </a:r>
            <a:r>
              <a:rPr lang="de-DE" sz="2000" dirty="0" smtClean="0"/>
              <a:t> </a:t>
            </a:r>
            <a:br>
              <a:rPr lang="de-DE" sz="2000" dirty="0" smtClean="0"/>
            </a:br>
            <a:r>
              <a:rPr lang="de-DE" sz="2000" dirty="0" err="1" smtClean="0"/>
              <a:t>Reuben</a:t>
            </a:r>
            <a:r>
              <a:rPr lang="de-DE" sz="2000" dirty="0" smtClean="0"/>
              <a:t> DB (1988) </a:t>
            </a:r>
            <a:r>
              <a:rPr lang="de-DE" sz="2000" dirty="0" err="1" smtClean="0"/>
              <a:t>Arch</a:t>
            </a:r>
            <a:r>
              <a:rPr lang="de-DE" sz="2000" dirty="0" smtClean="0"/>
              <a:t> Intern </a:t>
            </a:r>
            <a:r>
              <a:rPr lang="de-DE" sz="2000" dirty="0" err="1" smtClean="0"/>
              <a:t>Med</a:t>
            </a:r>
            <a:r>
              <a:rPr lang="de-DE" sz="2000" dirty="0" smtClean="0"/>
              <a:t> 148:1586-1591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Verschiedene Symptome und klinische Zeichen wurden mit schlechter Prognose assoziiert:</a:t>
            </a:r>
            <a:br>
              <a:rPr lang="de-DE" dirty="0" smtClean="0"/>
            </a:br>
            <a:r>
              <a:rPr lang="de-DE" dirty="0" smtClean="0"/>
              <a:t>	kognitive Faktoren</a:t>
            </a:r>
            <a:br>
              <a:rPr lang="de-DE" dirty="0" smtClean="0"/>
            </a:br>
            <a:r>
              <a:rPr lang="de-DE" dirty="0" smtClean="0"/>
              <a:t>	Gewichtsverlust</a:t>
            </a:r>
            <a:br>
              <a:rPr lang="de-DE" dirty="0" smtClean="0"/>
            </a:br>
            <a:r>
              <a:rPr lang="de-DE" dirty="0" smtClean="0"/>
              <a:t>	Inappetenz / Anorexie</a:t>
            </a:r>
            <a:br>
              <a:rPr lang="de-DE" dirty="0" smtClean="0"/>
            </a:br>
            <a:r>
              <a:rPr lang="de-DE" dirty="0" smtClean="0"/>
              <a:t>	Dysphagie</a:t>
            </a:r>
            <a:br>
              <a:rPr lang="de-DE" dirty="0" smtClean="0"/>
            </a:br>
            <a:r>
              <a:rPr lang="de-DE" dirty="0" smtClean="0"/>
              <a:t>	</a:t>
            </a:r>
            <a:r>
              <a:rPr lang="de-DE" dirty="0" err="1" smtClean="0"/>
              <a:t>Xerostomie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	Dyspnoe</a:t>
            </a:r>
            <a:br>
              <a:rPr lang="de-DE" dirty="0" smtClean="0"/>
            </a:br>
            <a:endParaRPr lang="de-DE" dirty="0" smtClean="0"/>
          </a:p>
          <a:p>
            <a:endParaRPr lang="de-DE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Maligner </a:t>
            </a:r>
            <a:r>
              <a:rPr lang="de-DE" dirty="0" err="1" smtClean="0"/>
              <a:t>Pleuraerguss</a:t>
            </a:r>
            <a:r>
              <a:rPr lang="de-DE" sz="2000" dirty="0" smtClean="0"/>
              <a:t> </a:t>
            </a:r>
            <a:br>
              <a:rPr lang="de-DE" sz="2000" dirty="0" smtClean="0"/>
            </a:br>
            <a:r>
              <a:rPr lang="de-DE" sz="2000" dirty="0" err="1" smtClean="0"/>
              <a:t>Burrows</a:t>
            </a:r>
            <a:r>
              <a:rPr lang="de-DE" sz="2000" dirty="0" smtClean="0"/>
              <a:t> CM (2000) </a:t>
            </a:r>
            <a:r>
              <a:rPr lang="de-DE" sz="2000" dirty="0" err="1" smtClean="0"/>
              <a:t>Chest</a:t>
            </a:r>
            <a:r>
              <a:rPr lang="de-DE" sz="2000" dirty="0" smtClean="0"/>
              <a:t> 117:73-78</a:t>
            </a:r>
            <a:br>
              <a:rPr lang="de-DE" sz="2000" dirty="0" smtClean="0"/>
            </a:br>
            <a:r>
              <a:rPr lang="de-DE" sz="2000" dirty="0" err="1" smtClean="0"/>
              <a:t>Chernow</a:t>
            </a:r>
            <a:r>
              <a:rPr lang="de-DE" sz="2000" dirty="0" smtClean="0"/>
              <a:t> B (1977) Am J </a:t>
            </a:r>
            <a:r>
              <a:rPr lang="de-DE" sz="2000" dirty="0" err="1" smtClean="0"/>
              <a:t>Med</a:t>
            </a:r>
            <a:r>
              <a:rPr lang="de-DE" sz="2000" dirty="0" smtClean="0"/>
              <a:t> 63:695-702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	</a:t>
            </a:r>
            <a:r>
              <a:rPr lang="de-DE" dirty="0" err="1" smtClean="0"/>
              <a:t>Pleuraerguss</a:t>
            </a:r>
            <a:r>
              <a:rPr lang="de-DE" dirty="0" smtClean="0"/>
              <a:t> bedeutet insgesamt schlechte Prognose: &lt; 4 Monate</a:t>
            </a:r>
          </a:p>
          <a:p>
            <a:endParaRPr lang="de-DE" dirty="0" smtClean="0"/>
          </a:p>
          <a:p>
            <a:endParaRPr lang="de-DE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/>
        </p:nvGraphicFramePr>
        <p:xfrm>
          <a:off x="914401" y="2819400"/>
          <a:ext cx="7315200" cy="2926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/>
                <a:gridCol w="2438400"/>
                <a:gridCol w="2438400"/>
              </a:tblGrid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de-DE" sz="2800" dirty="0" smtClean="0"/>
                        <a:t>Rezidiv.</a:t>
                      </a:r>
                      <a:r>
                        <a:rPr lang="de-DE" sz="2800" baseline="0" dirty="0" smtClean="0"/>
                        <a:t> </a:t>
                      </a:r>
                      <a:r>
                        <a:rPr lang="de-DE" sz="2800" baseline="0" dirty="0" err="1" smtClean="0"/>
                        <a:t>symptom</a:t>
                      </a:r>
                      <a:r>
                        <a:rPr lang="de-DE" sz="2800" baseline="0" dirty="0" smtClean="0"/>
                        <a:t>. </a:t>
                      </a:r>
                      <a:r>
                        <a:rPr lang="de-DE" sz="2800" baseline="0" dirty="0" err="1" smtClean="0"/>
                        <a:t>Pleuraerg</a:t>
                      </a:r>
                      <a:endParaRPr lang="de-D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800" dirty="0" smtClean="0"/>
                        <a:t>KPS</a:t>
                      </a:r>
                      <a:endParaRPr lang="de-D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800" dirty="0" smtClean="0"/>
                        <a:t>Medianes Überleben</a:t>
                      </a:r>
                      <a:endParaRPr lang="de-DE" sz="2800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de-DE" sz="2800" dirty="0" smtClean="0"/>
                        <a:t>ja</a:t>
                      </a:r>
                      <a:endParaRPr lang="de-D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800" dirty="0" smtClean="0"/>
                        <a:t>&gt;70</a:t>
                      </a:r>
                      <a:endParaRPr lang="de-D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800" dirty="0" smtClean="0"/>
                        <a:t>13 </a:t>
                      </a:r>
                      <a:r>
                        <a:rPr lang="de-DE" sz="2800" dirty="0" err="1" smtClean="0"/>
                        <a:t>Mte</a:t>
                      </a:r>
                      <a:endParaRPr lang="de-DE" sz="2800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de-DE" sz="2800" dirty="0" smtClean="0"/>
                        <a:t>ja</a:t>
                      </a:r>
                      <a:endParaRPr lang="de-D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2800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de-DE" sz="2800" dirty="0" smtClean="0"/>
                        <a:t>ja</a:t>
                      </a:r>
                      <a:endParaRPr lang="de-D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800" dirty="0" smtClean="0"/>
                        <a:t>&lt;30</a:t>
                      </a:r>
                      <a:endParaRPr lang="de-D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800" dirty="0" smtClean="0"/>
                        <a:t>1 </a:t>
                      </a:r>
                      <a:r>
                        <a:rPr lang="de-DE" sz="2800" dirty="0" err="1" smtClean="0"/>
                        <a:t>Mt</a:t>
                      </a:r>
                      <a:endParaRPr lang="de-DE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914401" y="6126162"/>
            <a:ext cx="731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Zudem ist die Prognose stark von der Art des Primärtumors abhängig</a:t>
            </a:r>
            <a:endParaRPr lang="de-DE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Maligner </a:t>
            </a:r>
            <a:r>
              <a:rPr lang="de-DE" dirty="0" err="1" smtClean="0"/>
              <a:t>Pleuraerguss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Nicht </a:t>
            </a:r>
            <a:r>
              <a:rPr lang="de-DE" dirty="0" err="1" smtClean="0"/>
              <a:t>kleinzelliges</a:t>
            </a:r>
            <a:r>
              <a:rPr lang="de-DE" dirty="0" smtClean="0"/>
              <a:t> </a:t>
            </a:r>
            <a:r>
              <a:rPr lang="de-DE" dirty="0" err="1" smtClean="0"/>
              <a:t>Bronchuscarcinom</a:t>
            </a:r>
            <a:r>
              <a:rPr lang="de-DE" dirty="0" smtClean="0"/>
              <a:t>:</a:t>
            </a:r>
          </a:p>
          <a:p>
            <a:pPr lvl="1"/>
            <a:r>
              <a:rPr lang="de-DE" dirty="0" smtClean="0"/>
              <a:t>Mit malignem </a:t>
            </a:r>
            <a:r>
              <a:rPr lang="de-DE" dirty="0" err="1" smtClean="0"/>
              <a:t>Pleurarguss</a:t>
            </a:r>
            <a:r>
              <a:rPr lang="de-DE" dirty="0" smtClean="0"/>
              <a:t>:	</a:t>
            </a:r>
            <a:r>
              <a:rPr lang="de-DE" dirty="0" err="1" smtClean="0"/>
              <a:t>med</a:t>
            </a:r>
            <a:r>
              <a:rPr lang="de-DE" dirty="0" smtClean="0"/>
              <a:t> Üb 2.9 </a:t>
            </a:r>
            <a:r>
              <a:rPr lang="de-DE" dirty="0" err="1" smtClean="0"/>
              <a:t>Mte</a:t>
            </a:r>
            <a:endParaRPr lang="de-DE" dirty="0" smtClean="0"/>
          </a:p>
          <a:p>
            <a:pPr lvl="1"/>
            <a:r>
              <a:rPr lang="de-DE" sz="2000" dirty="0" err="1" smtClean="0"/>
              <a:t>Werner-Wasik</a:t>
            </a:r>
            <a:r>
              <a:rPr lang="de-DE" sz="2000" dirty="0" smtClean="0"/>
              <a:t> M (2000) </a:t>
            </a:r>
            <a:r>
              <a:rPr lang="de-DE" sz="2000" dirty="0" err="1" smtClean="0"/>
              <a:t>Int</a:t>
            </a:r>
            <a:r>
              <a:rPr lang="de-DE" sz="2000" dirty="0" smtClean="0"/>
              <a:t> J </a:t>
            </a:r>
            <a:r>
              <a:rPr lang="de-DE" sz="2000" dirty="0" err="1" smtClean="0"/>
              <a:t>Radiat</a:t>
            </a:r>
            <a:r>
              <a:rPr lang="de-DE" sz="2000" dirty="0" smtClean="0"/>
              <a:t> </a:t>
            </a:r>
            <a:r>
              <a:rPr lang="de-DE" sz="2000" dirty="0" err="1" smtClean="0"/>
              <a:t>Oncol</a:t>
            </a:r>
            <a:r>
              <a:rPr lang="de-DE" sz="2000" dirty="0" smtClean="0"/>
              <a:t> </a:t>
            </a:r>
            <a:r>
              <a:rPr lang="de-DE" sz="2000" dirty="0" err="1" smtClean="0"/>
              <a:t>Biol</a:t>
            </a:r>
            <a:r>
              <a:rPr lang="de-DE" sz="2000" dirty="0" smtClean="0"/>
              <a:t> </a:t>
            </a:r>
            <a:r>
              <a:rPr lang="de-DE" sz="2000" dirty="0" err="1" smtClean="0"/>
              <a:t>Phys</a:t>
            </a:r>
            <a:r>
              <a:rPr lang="de-DE" sz="2000" dirty="0" smtClean="0"/>
              <a:t> 48:1475-1482</a:t>
            </a:r>
          </a:p>
          <a:p>
            <a:r>
              <a:rPr lang="de-DE" dirty="0" err="1" smtClean="0"/>
              <a:t>Mammacarciom</a:t>
            </a:r>
            <a:r>
              <a:rPr lang="de-DE" dirty="0" smtClean="0"/>
              <a:t>:</a:t>
            </a:r>
          </a:p>
          <a:p>
            <a:pPr lvl="1"/>
            <a:r>
              <a:rPr lang="de-DE" dirty="0" smtClean="0"/>
              <a:t>Mit malignem </a:t>
            </a:r>
            <a:r>
              <a:rPr lang="de-DE" dirty="0" err="1" smtClean="0"/>
              <a:t>Pleuraerguss</a:t>
            </a:r>
            <a:r>
              <a:rPr lang="de-DE" dirty="0" smtClean="0"/>
              <a:t>: </a:t>
            </a:r>
            <a:r>
              <a:rPr lang="de-DE" dirty="0" err="1" smtClean="0"/>
              <a:t>med</a:t>
            </a:r>
            <a:r>
              <a:rPr lang="de-DE" dirty="0" smtClean="0"/>
              <a:t> Üb 10 </a:t>
            </a:r>
            <a:r>
              <a:rPr lang="de-DE" dirty="0" err="1" smtClean="0"/>
              <a:t>Mte</a:t>
            </a:r>
            <a:endParaRPr lang="de-DE" dirty="0" smtClean="0"/>
          </a:p>
          <a:p>
            <a:r>
              <a:rPr lang="de-DE" dirty="0" err="1" smtClean="0"/>
              <a:t>Ovarialcarcinom</a:t>
            </a:r>
            <a:r>
              <a:rPr lang="de-DE" dirty="0" smtClean="0"/>
              <a:t>:</a:t>
            </a:r>
          </a:p>
          <a:p>
            <a:pPr lvl="1"/>
            <a:r>
              <a:rPr lang="de-DE" dirty="0" smtClean="0"/>
              <a:t>Mit malignem </a:t>
            </a:r>
            <a:r>
              <a:rPr lang="de-DE" dirty="0" err="1" smtClean="0"/>
              <a:t>Pleuraerguss</a:t>
            </a:r>
            <a:r>
              <a:rPr lang="de-DE" dirty="0" smtClean="0"/>
              <a:t>: </a:t>
            </a:r>
            <a:r>
              <a:rPr lang="de-DE" dirty="0" err="1" smtClean="0"/>
              <a:t>med</a:t>
            </a:r>
            <a:r>
              <a:rPr lang="de-DE" dirty="0" smtClean="0"/>
              <a:t> Üb 9 </a:t>
            </a:r>
            <a:r>
              <a:rPr lang="de-DE" dirty="0" err="1" smtClean="0"/>
              <a:t>Mte</a:t>
            </a:r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Worüber</a:t>
            </a:r>
            <a:r>
              <a:rPr lang="en-GB" dirty="0" smtClean="0"/>
              <a:t> </a:t>
            </a:r>
            <a:r>
              <a:rPr lang="en-GB" dirty="0" err="1" smtClean="0"/>
              <a:t>sprechen</a:t>
            </a:r>
            <a:r>
              <a:rPr lang="en-GB" dirty="0" smtClean="0"/>
              <a:t> </a:t>
            </a:r>
            <a:r>
              <a:rPr lang="en-GB" dirty="0" err="1" smtClean="0"/>
              <a:t>wir</a:t>
            </a:r>
            <a:endParaRPr lang="en-GB" dirty="0"/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9741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Hirnmetastasen</a:t>
            </a:r>
            <a:r>
              <a:rPr lang="de-DE" sz="2000" dirty="0" smtClean="0"/>
              <a:t> </a:t>
            </a:r>
            <a:br>
              <a:rPr lang="de-DE" sz="2000" dirty="0" smtClean="0"/>
            </a:br>
            <a:r>
              <a:rPr lang="de-DE" sz="2000" dirty="0" err="1" smtClean="0"/>
              <a:t>Gaspar</a:t>
            </a:r>
            <a:r>
              <a:rPr lang="de-DE" sz="2000" dirty="0" smtClean="0"/>
              <a:t> L (1997) J </a:t>
            </a:r>
            <a:r>
              <a:rPr lang="de-DE" sz="2000" dirty="0" err="1" smtClean="0"/>
              <a:t>Radiat</a:t>
            </a:r>
            <a:r>
              <a:rPr lang="de-DE" sz="2000" dirty="0" smtClean="0"/>
              <a:t> </a:t>
            </a:r>
            <a:r>
              <a:rPr lang="de-DE" sz="2000" dirty="0" err="1" smtClean="0"/>
              <a:t>Oncol</a:t>
            </a:r>
            <a:r>
              <a:rPr lang="de-DE" sz="2000" dirty="0" smtClean="0"/>
              <a:t> </a:t>
            </a:r>
            <a:r>
              <a:rPr lang="de-DE" sz="2000" dirty="0" err="1" smtClean="0"/>
              <a:t>Biol</a:t>
            </a:r>
            <a:r>
              <a:rPr lang="de-DE" sz="2000" dirty="0" smtClean="0"/>
              <a:t> </a:t>
            </a:r>
            <a:r>
              <a:rPr lang="de-DE" sz="2000" dirty="0" err="1" smtClean="0"/>
              <a:t>Phys</a:t>
            </a:r>
            <a:r>
              <a:rPr lang="de-DE" sz="2000" dirty="0" smtClean="0"/>
              <a:t> 37:745-751</a:t>
            </a:r>
            <a:br>
              <a:rPr lang="de-DE" sz="2000" dirty="0" smtClean="0"/>
            </a:br>
            <a:r>
              <a:rPr lang="de-DE" sz="2000" dirty="0" err="1" smtClean="0"/>
              <a:t>Agboola</a:t>
            </a:r>
            <a:r>
              <a:rPr lang="de-DE" sz="2000" dirty="0" smtClean="0"/>
              <a:t> O (1998) </a:t>
            </a:r>
            <a:r>
              <a:rPr lang="de-DE" sz="2000" dirty="0" err="1" smtClean="0"/>
              <a:t>Int</a:t>
            </a:r>
            <a:r>
              <a:rPr lang="de-DE" sz="2000" dirty="0" smtClean="0"/>
              <a:t> J </a:t>
            </a:r>
            <a:r>
              <a:rPr lang="de-DE" sz="2000" dirty="0" err="1" smtClean="0"/>
              <a:t>Radiat</a:t>
            </a:r>
            <a:r>
              <a:rPr lang="de-DE" sz="2000" dirty="0" smtClean="0"/>
              <a:t> </a:t>
            </a:r>
            <a:r>
              <a:rPr lang="de-DE" sz="2000" dirty="0" err="1" smtClean="0"/>
              <a:t>Oncol</a:t>
            </a:r>
            <a:r>
              <a:rPr lang="de-DE" sz="2000" dirty="0" smtClean="0"/>
              <a:t> </a:t>
            </a:r>
            <a:r>
              <a:rPr lang="de-DE" sz="2000" dirty="0" err="1" smtClean="0"/>
              <a:t>Biol</a:t>
            </a:r>
            <a:r>
              <a:rPr lang="de-DE" sz="2000" dirty="0" smtClean="0"/>
              <a:t> </a:t>
            </a:r>
            <a:r>
              <a:rPr lang="de-DE" sz="2000" dirty="0" err="1" smtClean="0"/>
              <a:t>Phys</a:t>
            </a:r>
            <a:r>
              <a:rPr lang="de-DE" sz="2000" dirty="0" smtClean="0"/>
              <a:t> 42:155-159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926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295400"/>
                <a:gridCol w="1752600"/>
                <a:gridCol w="1981200"/>
                <a:gridCol w="1828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800" dirty="0" smtClean="0"/>
                        <a:t>Alter</a:t>
                      </a:r>
                      <a:endParaRPr lang="de-D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800" dirty="0" smtClean="0"/>
                        <a:t>KPS</a:t>
                      </a:r>
                      <a:endParaRPr lang="de-D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800" dirty="0" smtClean="0"/>
                        <a:t>Tumor unter Kontrolle</a:t>
                      </a:r>
                      <a:endParaRPr lang="de-D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800" dirty="0" smtClean="0"/>
                        <a:t>Medianes Überleben in </a:t>
                      </a:r>
                      <a:r>
                        <a:rPr lang="de-DE" sz="2800" dirty="0" err="1" smtClean="0"/>
                        <a:t>Mte</a:t>
                      </a:r>
                      <a:endParaRPr lang="de-D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800" dirty="0" err="1" smtClean="0"/>
                        <a:t>Med</a:t>
                      </a:r>
                      <a:r>
                        <a:rPr lang="de-DE" sz="2800" dirty="0" smtClean="0"/>
                        <a:t> </a:t>
                      </a:r>
                      <a:r>
                        <a:rPr lang="de-DE" sz="2800" dirty="0" err="1" smtClean="0"/>
                        <a:t>surv</a:t>
                      </a:r>
                      <a:r>
                        <a:rPr lang="de-DE" sz="2800" dirty="0" smtClean="0"/>
                        <a:t> nach </a:t>
                      </a:r>
                      <a:r>
                        <a:rPr lang="de-DE" sz="2800" dirty="0" err="1" smtClean="0"/>
                        <a:t>Op</a:t>
                      </a:r>
                      <a:r>
                        <a:rPr lang="de-DE" sz="2800" baseline="0" dirty="0" smtClean="0"/>
                        <a:t> (1)</a:t>
                      </a:r>
                      <a:endParaRPr lang="de-DE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800" dirty="0" smtClean="0"/>
                        <a:t>&lt; 65 J</a:t>
                      </a:r>
                      <a:endParaRPr lang="de-D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800" dirty="0" smtClean="0"/>
                        <a:t>&gt; 70</a:t>
                      </a:r>
                      <a:endParaRPr lang="de-D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800" dirty="0" smtClean="0"/>
                        <a:t>ja</a:t>
                      </a:r>
                      <a:endParaRPr lang="de-D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800" dirty="0" smtClean="0"/>
                        <a:t>7.1</a:t>
                      </a:r>
                      <a:endParaRPr lang="de-D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800" dirty="0" smtClean="0"/>
                        <a:t>14.8</a:t>
                      </a:r>
                      <a:endParaRPr lang="de-DE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800" dirty="0" smtClean="0"/>
                        <a:t>4.2</a:t>
                      </a:r>
                      <a:endParaRPr lang="de-D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800" dirty="0" smtClean="0"/>
                        <a:t>9.9</a:t>
                      </a:r>
                      <a:endParaRPr lang="de-DE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800" dirty="0" smtClean="0"/>
                        <a:t>&lt; 70</a:t>
                      </a:r>
                      <a:endParaRPr lang="de-D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800" dirty="0" smtClean="0"/>
                        <a:t>2.3</a:t>
                      </a:r>
                      <a:endParaRPr lang="de-D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800" dirty="0" smtClean="0"/>
                        <a:t>6</a:t>
                      </a:r>
                      <a:endParaRPr lang="de-DE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457200" y="5638800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Patienten KPS &gt; 70, kein Tumornachweis </a:t>
            </a:r>
            <a:r>
              <a:rPr lang="de-DE" dirty="0" err="1" smtClean="0"/>
              <a:t>ausserhalb</a:t>
            </a:r>
            <a:r>
              <a:rPr lang="de-DE" dirty="0" smtClean="0"/>
              <a:t> ZNS: </a:t>
            </a:r>
            <a:br>
              <a:rPr lang="de-DE" dirty="0" smtClean="0"/>
            </a:br>
            <a:r>
              <a:rPr lang="de-DE" dirty="0" smtClean="0"/>
              <a:t>													Überleben &gt; 1 Jahr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457200" y="5029200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(1)Prognose nach chirurgischer Resektion der Hirnmetastase mit oder ohne RT</a:t>
            </a:r>
            <a:endParaRPr lang="de-DE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Literatur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Autofit/>
          </a:bodyPr>
          <a:lstStyle/>
          <a:p>
            <a:r>
              <a:rPr lang="de-DE" sz="1600" dirty="0" err="1" smtClean="0"/>
              <a:t>Agboola</a:t>
            </a:r>
            <a:r>
              <a:rPr lang="de-DE" sz="1600" dirty="0" smtClean="0"/>
              <a:t> O (1998) </a:t>
            </a:r>
            <a:r>
              <a:rPr lang="de-DE" sz="1600" dirty="0" err="1" smtClean="0"/>
              <a:t>Prognostic</a:t>
            </a:r>
            <a:r>
              <a:rPr lang="de-DE" sz="1600" dirty="0" smtClean="0"/>
              <a:t> </a:t>
            </a:r>
            <a:r>
              <a:rPr lang="de-DE" sz="1600" dirty="0" err="1" smtClean="0"/>
              <a:t>factors</a:t>
            </a:r>
            <a:r>
              <a:rPr lang="de-DE" sz="1600" dirty="0" smtClean="0"/>
              <a:t> </a:t>
            </a:r>
            <a:r>
              <a:rPr lang="de-DE" sz="1600" dirty="0" err="1" smtClean="0"/>
              <a:t>derived</a:t>
            </a:r>
            <a:r>
              <a:rPr lang="de-DE" sz="1600" dirty="0" smtClean="0"/>
              <a:t> </a:t>
            </a:r>
            <a:r>
              <a:rPr lang="de-DE" sz="1600" dirty="0" err="1" smtClean="0"/>
              <a:t>from</a:t>
            </a:r>
            <a:r>
              <a:rPr lang="de-DE" sz="1600" dirty="0" smtClean="0"/>
              <a:t> </a:t>
            </a:r>
            <a:r>
              <a:rPr lang="de-DE" sz="1600" dirty="0" err="1" smtClean="0"/>
              <a:t>recurrence</a:t>
            </a:r>
            <a:r>
              <a:rPr lang="de-DE" sz="1600" dirty="0" smtClean="0"/>
              <a:t> </a:t>
            </a:r>
            <a:r>
              <a:rPr lang="de-DE" sz="1600" dirty="0" err="1" smtClean="0"/>
              <a:t>partition</a:t>
            </a:r>
            <a:r>
              <a:rPr lang="de-DE" sz="1600" dirty="0" smtClean="0"/>
              <a:t> </a:t>
            </a:r>
            <a:r>
              <a:rPr lang="de-DE" sz="1600" dirty="0" err="1" smtClean="0"/>
              <a:t>analysis</a:t>
            </a:r>
            <a:r>
              <a:rPr lang="de-DE" sz="1600" dirty="0" smtClean="0"/>
              <a:t> (RPA) of RTOG </a:t>
            </a:r>
            <a:r>
              <a:rPr lang="de-DE" sz="1600" dirty="0" err="1" smtClean="0"/>
              <a:t>brain</a:t>
            </a:r>
            <a:r>
              <a:rPr lang="de-DE" sz="1600" dirty="0" smtClean="0"/>
              <a:t> </a:t>
            </a:r>
            <a:r>
              <a:rPr lang="de-DE" sz="1600" dirty="0" err="1" smtClean="0"/>
              <a:t>metastases</a:t>
            </a:r>
            <a:r>
              <a:rPr lang="de-DE" sz="1600" dirty="0" smtClean="0"/>
              <a:t> </a:t>
            </a:r>
            <a:r>
              <a:rPr lang="de-DE" sz="1600" dirty="0" err="1" smtClean="0"/>
              <a:t>trials</a:t>
            </a:r>
            <a:r>
              <a:rPr lang="de-DE" sz="1600" dirty="0" smtClean="0"/>
              <a:t> </a:t>
            </a:r>
            <a:r>
              <a:rPr lang="de-DE" sz="1600" dirty="0" err="1" smtClean="0"/>
              <a:t>appplied</a:t>
            </a:r>
            <a:r>
              <a:rPr lang="de-DE" sz="1600" dirty="0" smtClean="0"/>
              <a:t> to </a:t>
            </a:r>
            <a:r>
              <a:rPr lang="de-DE" sz="1600" dirty="0" err="1" smtClean="0"/>
              <a:t>surgically</a:t>
            </a:r>
            <a:r>
              <a:rPr lang="de-DE" sz="1600" dirty="0" smtClean="0"/>
              <a:t> </a:t>
            </a:r>
            <a:r>
              <a:rPr lang="de-DE" sz="1600" dirty="0" err="1" smtClean="0"/>
              <a:t>resected</a:t>
            </a:r>
            <a:r>
              <a:rPr lang="de-DE" sz="1600" dirty="0" smtClean="0"/>
              <a:t> and </a:t>
            </a:r>
            <a:r>
              <a:rPr lang="de-DE" sz="1600" dirty="0" err="1" smtClean="0"/>
              <a:t>irraidated</a:t>
            </a:r>
            <a:r>
              <a:rPr lang="de-DE" sz="1600" dirty="0" smtClean="0"/>
              <a:t> </a:t>
            </a:r>
            <a:r>
              <a:rPr lang="de-DE" sz="1600" dirty="0" err="1" smtClean="0"/>
              <a:t>brain</a:t>
            </a:r>
            <a:r>
              <a:rPr lang="de-DE" sz="1600" dirty="0" smtClean="0"/>
              <a:t> </a:t>
            </a:r>
            <a:r>
              <a:rPr lang="de-DE" sz="1600" dirty="0" err="1" smtClean="0"/>
              <a:t>metastatic</a:t>
            </a:r>
            <a:r>
              <a:rPr lang="de-DE" sz="1600" dirty="0" smtClean="0"/>
              <a:t> </a:t>
            </a:r>
            <a:r>
              <a:rPr lang="de-DE" sz="1600" dirty="0" err="1" smtClean="0"/>
              <a:t>cases</a:t>
            </a:r>
            <a:r>
              <a:rPr lang="de-DE" sz="1600" dirty="0" smtClean="0"/>
              <a:t>.  </a:t>
            </a:r>
            <a:r>
              <a:rPr lang="de-DE" sz="1600" dirty="0" err="1" smtClean="0"/>
              <a:t>Int</a:t>
            </a:r>
            <a:r>
              <a:rPr lang="de-DE" sz="1600" dirty="0" smtClean="0"/>
              <a:t> J </a:t>
            </a:r>
            <a:r>
              <a:rPr lang="de-DE" sz="1600" dirty="0" err="1" smtClean="0"/>
              <a:t>Radiat</a:t>
            </a:r>
            <a:r>
              <a:rPr lang="de-DE" sz="1600" dirty="0" smtClean="0"/>
              <a:t> </a:t>
            </a:r>
            <a:r>
              <a:rPr lang="de-DE" sz="1600" dirty="0" err="1" smtClean="0"/>
              <a:t>Oncol</a:t>
            </a:r>
            <a:r>
              <a:rPr lang="de-DE" sz="1600" dirty="0" smtClean="0"/>
              <a:t> </a:t>
            </a:r>
            <a:r>
              <a:rPr lang="de-DE" sz="1600" dirty="0" err="1" smtClean="0"/>
              <a:t>Biol</a:t>
            </a:r>
            <a:r>
              <a:rPr lang="de-DE" sz="1600" dirty="0" smtClean="0"/>
              <a:t> </a:t>
            </a:r>
            <a:r>
              <a:rPr lang="de-DE" sz="1600" dirty="0" err="1" smtClean="0"/>
              <a:t>Phys</a:t>
            </a:r>
            <a:r>
              <a:rPr lang="de-DE" sz="1600" dirty="0" smtClean="0"/>
              <a:t> 42:155-159</a:t>
            </a:r>
          </a:p>
          <a:p>
            <a:r>
              <a:rPr lang="de-DE" sz="1600" dirty="0" smtClean="0"/>
              <a:t>Anderson F (1996) </a:t>
            </a:r>
            <a:r>
              <a:rPr lang="de-DE" sz="1600" dirty="0" err="1" smtClean="0"/>
              <a:t>Paliative</a:t>
            </a:r>
            <a:r>
              <a:rPr lang="de-DE" sz="1600" dirty="0" smtClean="0"/>
              <a:t> Performance </a:t>
            </a:r>
            <a:r>
              <a:rPr lang="de-DE" sz="1600" dirty="0" err="1" smtClean="0"/>
              <a:t>Scale</a:t>
            </a:r>
            <a:r>
              <a:rPr lang="de-DE" sz="1600" dirty="0" smtClean="0"/>
              <a:t>: a </a:t>
            </a:r>
            <a:r>
              <a:rPr lang="de-DE" sz="1600" dirty="0" err="1" smtClean="0"/>
              <a:t>new</a:t>
            </a:r>
            <a:r>
              <a:rPr lang="de-DE" sz="1600" dirty="0" smtClean="0"/>
              <a:t> </a:t>
            </a:r>
            <a:r>
              <a:rPr lang="de-DE" sz="1600" dirty="0" err="1" smtClean="0"/>
              <a:t>tool</a:t>
            </a:r>
            <a:r>
              <a:rPr lang="de-DE" sz="1600" dirty="0" smtClean="0"/>
              <a:t>. J </a:t>
            </a:r>
            <a:r>
              <a:rPr lang="de-DE" sz="1600" dirty="0" err="1" smtClean="0"/>
              <a:t>Palliat</a:t>
            </a:r>
            <a:r>
              <a:rPr lang="de-DE" sz="1600" dirty="0" smtClean="0"/>
              <a:t> </a:t>
            </a:r>
            <a:r>
              <a:rPr lang="de-DE" sz="1600" dirty="0" err="1" smtClean="0"/>
              <a:t>Care</a:t>
            </a:r>
            <a:r>
              <a:rPr lang="de-DE" sz="1600" dirty="0" smtClean="0"/>
              <a:t> 12:5-11</a:t>
            </a:r>
          </a:p>
          <a:p>
            <a:r>
              <a:rPr lang="de-DE" sz="1600" dirty="0" smtClean="0"/>
              <a:t>Brown DJF (2007)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relationship</a:t>
            </a:r>
            <a:r>
              <a:rPr lang="de-DE" sz="1600" dirty="0" smtClean="0"/>
              <a:t> </a:t>
            </a:r>
            <a:r>
              <a:rPr lang="de-DE" sz="1600" dirty="0" err="1" smtClean="0"/>
              <a:t>between</a:t>
            </a:r>
            <a:r>
              <a:rPr lang="de-DE" sz="1600" dirty="0" smtClean="0"/>
              <a:t> an </a:t>
            </a:r>
            <a:r>
              <a:rPr lang="de-DE" sz="1600" dirty="0" err="1" smtClean="0"/>
              <a:t>inflammation-based</a:t>
            </a:r>
            <a:r>
              <a:rPr lang="de-DE" sz="1600" dirty="0" smtClean="0"/>
              <a:t> </a:t>
            </a:r>
            <a:r>
              <a:rPr lang="de-DE" sz="1600" dirty="0" err="1" smtClean="0"/>
              <a:t>prognostic</a:t>
            </a:r>
            <a:r>
              <a:rPr lang="de-DE" sz="1600" dirty="0" smtClean="0"/>
              <a:t> </a:t>
            </a:r>
            <a:r>
              <a:rPr lang="de-DE" sz="1600" dirty="0" err="1" smtClean="0"/>
              <a:t>score</a:t>
            </a:r>
            <a:r>
              <a:rPr lang="de-DE" sz="1600" dirty="0" smtClean="0"/>
              <a:t> (GPS) and </a:t>
            </a:r>
            <a:r>
              <a:rPr lang="de-DE" sz="1600" dirty="0" err="1" smtClean="0"/>
              <a:t>changes</a:t>
            </a:r>
            <a:r>
              <a:rPr lang="de-DE" sz="1600" dirty="0" smtClean="0"/>
              <a:t> in </a:t>
            </a:r>
            <a:r>
              <a:rPr lang="de-DE" sz="1600" dirty="0" err="1" smtClean="0"/>
              <a:t>serum</a:t>
            </a:r>
            <a:r>
              <a:rPr lang="de-DE" sz="1600" dirty="0" smtClean="0"/>
              <a:t> </a:t>
            </a:r>
            <a:r>
              <a:rPr lang="de-DE" sz="1600" dirty="0" err="1" smtClean="0"/>
              <a:t>biochemical</a:t>
            </a:r>
            <a:r>
              <a:rPr lang="de-DE" sz="1600" dirty="0" smtClean="0"/>
              <a:t> variables in </a:t>
            </a:r>
            <a:r>
              <a:rPr lang="de-DE" sz="1600" dirty="0" err="1" smtClean="0"/>
              <a:t>patients</a:t>
            </a:r>
            <a:r>
              <a:rPr lang="de-DE" sz="1600" dirty="0" smtClean="0"/>
              <a:t> </a:t>
            </a:r>
            <a:r>
              <a:rPr lang="de-DE" sz="1600" dirty="0" err="1" smtClean="0"/>
              <a:t>with</a:t>
            </a:r>
            <a:r>
              <a:rPr lang="de-DE" sz="1600" dirty="0" smtClean="0"/>
              <a:t> </a:t>
            </a:r>
            <a:r>
              <a:rPr lang="de-DE" sz="1600" dirty="0" err="1" smtClean="0"/>
              <a:t>advanced</a:t>
            </a:r>
            <a:r>
              <a:rPr lang="de-DE" sz="1600" dirty="0" smtClean="0"/>
              <a:t> </a:t>
            </a:r>
            <a:r>
              <a:rPr lang="de-DE" sz="1600" dirty="0" err="1" smtClean="0"/>
              <a:t>lung</a:t>
            </a:r>
            <a:r>
              <a:rPr lang="de-DE" sz="1600" dirty="0" smtClean="0"/>
              <a:t> and </a:t>
            </a:r>
            <a:r>
              <a:rPr lang="de-DE" sz="1600" dirty="0" err="1" smtClean="0"/>
              <a:t>gastrrointestinal</a:t>
            </a:r>
            <a:r>
              <a:rPr lang="de-DE" sz="1600" dirty="0" smtClean="0"/>
              <a:t> </a:t>
            </a:r>
            <a:r>
              <a:rPr lang="de-DE" sz="1600" dirty="0" err="1" smtClean="0"/>
              <a:t>cancer</a:t>
            </a:r>
            <a:r>
              <a:rPr lang="de-DE" sz="1600" dirty="0"/>
              <a:t>.</a:t>
            </a:r>
            <a:r>
              <a:rPr lang="de-DE" sz="1600" dirty="0" smtClean="0"/>
              <a:t> J </a:t>
            </a:r>
            <a:r>
              <a:rPr lang="de-DE" sz="1600" dirty="0" err="1" smtClean="0"/>
              <a:t>Clin</a:t>
            </a:r>
            <a:r>
              <a:rPr lang="de-DE" sz="1600" dirty="0" smtClean="0"/>
              <a:t> </a:t>
            </a:r>
            <a:r>
              <a:rPr lang="de-DE" sz="1600" dirty="0" err="1" smtClean="0"/>
              <a:t>Patho</a:t>
            </a:r>
            <a:r>
              <a:rPr lang="de-DE" sz="1600" dirty="0" smtClean="0"/>
              <a:t> 60:705-708</a:t>
            </a:r>
          </a:p>
          <a:p>
            <a:r>
              <a:rPr lang="de-DE" sz="1600" dirty="0" err="1" smtClean="0"/>
              <a:t>Bruera</a:t>
            </a:r>
            <a:r>
              <a:rPr lang="de-DE" sz="1600" dirty="0" smtClean="0"/>
              <a:t> E (1992) </a:t>
            </a:r>
            <a:r>
              <a:rPr lang="de-DE" sz="1600" dirty="0" err="1" smtClean="0"/>
              <a:t>Estimate</a:t>
            </a:r>
            <a:r>
              <a:rPr lang="de-DE" sz="1600" dirty="0" smtClean="0"/>
              <a:t> of </a:t>
            </a:r>
            <a:r>
              <a:rPr lang="de-DE" sz="1600" dirty="0" err="1" smtClean="0"/>
              <a:t>survival</a:t>
            </a:r>
            <a:r>
              <a:rPr lang="de-DE" sz="1600" dirty="0" smtClean="0"/>
              <a:t> of </a:t>
            </a:r>
            <a:r>
              <a:rPr lang="de-DE" sz="1600" dirty="0" err="1" smtClean="0"/>
              <a:t>patients</a:t>
            </a:r>
            <a:r>
              <a:rPr lang="de-DE" sz="1600" dirty="0" smtClean="0"/>
              <a:t> </a:t>
            </a:r>
            <a:r>
              <a:rPr lang="de-DE" sz="1600" dirty="0" err="1" smtClean="0"/>
              <a:t>admitted</a:t>
            </a:r>
            <a:r>
              <a:rPr lang="de-DE" sz="1600" dirty="0" smtClean="0"/>
              <a:t> to a </a:t>
            </a:r>
            <a:r>
              <a:rPr lang="de-DE" sz="1600" dirty="0" err="1" smtClean="0"/>
              <a:t>palliative</a:t>
            </a:r>
            <a:r>
              <a:rPr lang="de-DE" sz="1600" dirty="0" smtClean="0"/>
              <a:t> </a:t>
            </a:r>
            <a:r>
              <a:rPr lang="de-DE" sz="1600" dirty="0" err="1" smtClean="0"/>
              <a:t>care</a:t>
            </a:r>
            <a:r>
              <a:rPr lang="de-DE" sz="1600" dirty="0" smtClean="0"/>
              <a:t> </a:t>
            </a:r>
            <a:r>
              <a:rPr lang="de-DE" sz="1600" dirty="0" err="1" smtClean="0"/>
              <a:t>unit</a:t>
            </a:r>
            <a:r>
              <a:rPr lang="de-DE" sz="1600" dirty="0" smtClean="0"/>
              <a:t>: A </a:t>
            </a:r>
            <a:r>
              <a:rPr lang="de-DE" sz="1600" dirty="0" err="1" smtClean="0"/>
              <a:t>prospective</a:t>
            </a:r>
            <a:r>
              <a:rPr lang="de-DE" sz="1600" dirty="0" smtClean="0"/>
              <a:t> </a:t>
            </a:r>
            <a:r>
              <a:rPr lang="de-DE" sz="1600" dirty="0" err="1" smtClean="0"/>
              <a:t>study</a:t>
            </a:r>
            <a:r>
              <a:rPr lang="de-DE" sz="1600" dirty="0" smtClean="0"/>
              <a:t>. J </a:t>
            </a:r>
            <a:r>
              <a:rPr lang="de-DE" sz="1600" dirty="0" err="1" smtClean="0"/>
              <a:t>Pain</a:t>
            </a:r>
            <a:r>
              <a:rPr lang="de-DE" sz="1600" dirty="0" smtClean="0"/>
              <a:t> Symptom Manage 7:82-86</a:t>
            </a:r>
          </a:p>
          <a:p>
            <a:r>
              <a:rPr lang="de-DE" sz="1600" dirty="0" err="1" smtClean="0"/>
              <a:t>Burrows</a:t>
            </a:r>
            <a:r>
              <a:rPr lang="de-DE" sz="1600" dirty="0" smtClean="0"/>
              <a:t> CM (2000) </a:t>
            </a:r>
            <a:r>
              <a:rPr lang="de-DE" sz="1600" dirty="0" err="1" smtClean="0"/>
              <a:t>Predicting</a:t>
            </a:r>
            <a:r>
              <a:rPr lang="de-DE" sz="1600" dirty="0" smtClean="0"/>
              <a:t> </a:t>
            </a:r>
            <a:r>
              <a:rPr lang="de-DE" sz="1600" dirty="0" err="1" smtClean="0"/>
              <a:t>survival</a:t>
            </a:r>
            <a:r>
              <a:rPr lang="de-DE" sz="1600" dirty="0" smtClean="0"/>
              <a:t> in </a:t>
            </a:r>
            <a:r>
              <a:rPr lang="de-DE" sz="1600" dirty="0" err="1" smtClean="0"/>
              <a:t>patients</a:t>
            </a:r>
            <a:r>
              <a:rPr lang="de-DE" sz="1600" dirty="0" smtClean="0"/>
              <a:t> </a:t>
            </a:r>
            <a:r>
              <a:rPr lang="de-DE" sz="1600" dirty="0" err="1" smtClean="0"/>
              <a:t>with</a:t>
            </a:r>
            <a:r>
              <a:rPr lang="de-DE" sz="1600" dirty="0" smtClean="0"/>
              <a:t> </a:t>
            </a:r>
            <a:r>
              <a:rPr lang="de-DE" sz="1600" dirty="0" err="1" smtClean="0"/>
              <a:t>recurrent</a:t>
            </a:r>
            <a:r>
              <a:rPr lang="de-DE" sz="1600" dirty="0" smtClean="0"/>
              <a:t> </a:t>
            </a:r>
            <a:r>
              <a:rPr lang="de-DE" sz="1600" dirty="0" err="1" smtClean="0"/>
              <a:t>symptmatic</a:t>
            </a:r>
            <a:r>
              <a:rPr lang="de-DE" sz="1600" dirty="0" smtClean="0"/>
              <a:t> </a:t>
            </a:r>
            <a:r>
              <a:rPr lang="de-DE" sz="1600" dirty="0" err="1" smtClean="0"/>
              <a:t>malignant</a:t>
            </a:r>
            <a:r>
              <a:rPr lang="de-DE" sz="1600" dirty="0" smtClean="0"/>
              <a:t> </a:t>
            </a:r>
            <a:r>
              <a:rPr lang="de-DE" sz="1600" dirty="0" err="1" smtClean="0"/>
              <a:t>pleural</a:t>
            </a:r>
            <a:r>
              <a:rPr lang="de-DE" sz="1600" dirty="0" smtClean="0"/>
              <a:t> </a:t>
            </a:r>
            <a:r>
              <a:rPr lang="de-DE" sz="1600" dirty="0" err="1" smtClean="0"/>
              <a:t>effusions</a:t>
            </a:r>
            <a:r>
              <a:rPr lang="de-DE" sz="1600" dirty="0" smtClean="0"/>
              <a:t>. </a:t>
            </a:r>
            <a:r>
              <a:rPr lang="de-DE" sz="1600" dirty="0" err="1" smtClean="0"/>
              <a:t>Chest</a:t>
            </a:r>
            <a:r>
              <a:rPr lang="de-DE" sz="1600" dirty="0" smtClean="0"/>
              <a:t> 117:73-78</a:t>
            </a:r>
          </a:p>
          <a:p>
            <a:r>
              <a:rPr lang="de-DE" sz="1600" dirty="0" err="1" smtClean="0"/>
              <a:t>Chernow</a:t>
            </a:r>
            <a:r>
              <a:rPr lang="de-DE" sz="1600" dirty="0" smtClean="0"/>
              <a:t> B (1977) </a:t>
            </a:r>
            <a:r>
              <a:rPr lang="de-DE" sz="1600" dirty="0" err="1" smtClean="0"/>
              <a:t>Cacinomatous</a:t>
            </a:r>
            <a:r>
              <a:rPr lang="de-DE" sz="1600" dirty="0" smtClean="0"/>
              <a:t> </a:t>
            </a:r>
            <a:r>
              <a:rPr lang="de-DE" sz="1600" dirty="0" err="1" smtClean="0"/>
              <a:t>involvement</a:t>
            </a:r>
            <a:r>
              <a:rPr lang="de-DE" sz="1600" dirty="0" smtClean="0"/>
              <a:t> of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pleura</a:t>
            </a:r>
            <a:r>
              <a:rPr lang="de-DE" sz="1600" dirty="0" smtClean="0"/>
              <a:t>. Am J </a:t>
            </a:r>
            <a:r>
              <a:rPr lang="de-DE" sz="1600" dirty="0" err="1" smtClean="0"/>
              <a:t>Med</a:t>
            </a:r>
            <a:r>
              <a:rPr lang="de-DE" sz="1600" dirty="0" smtClean="0"/>
              <a:t> 63:695-702</a:t>
            </a:r>
          </a:p>
          <a:p>
            <a:r>
              <a:rPr lang="de-DE" sz="1600" dirty="0" smtClean="0"/>
              <a:t>Christakis N (2000) </a:t>
            </a:r>
            <a:r>
              <a:rPr lang="de-DE" sz="1600" dirty="0" err="1" smtClean="0"/>
              <a:t>Extend</a:t>
            </a:r>
            <a:r>
              <a:rPr lang="de-DE" sz="1600" dirty="0" smtClean="0"/>
              <a:t> and </a:t>
            </a:r>
            <a:r>
              <a:rPr lang="de-DE" sz="1600" dirty="0" err="1" smtClean="0"/>
              <a:t>determinants</a:t>
            </a:r>
            <a:r>
              <a:rPr lang="de-DE" sz="1600" dirty="0" smtClean="0"/>
              <a:t> of </a:t>
            </a:r>
            <a:r>
              <a:rPr lang="de-DE" sz="1600" dirty="0" err="1" smtClean="0"/>
              <a:t>error</a:t>
            </a:r>
            <a:r>
              <a:rPr lang="de-DE" sz="1600" dirty="0" smtClean="0"/>
              <a:t> in </a:t>
            </a:r>
            <a:r>
              <a:rPr lang="de-DE" sz="1600" dirty="0" err="1" smtClean="0"/>
              <a:t>doctors´prognoses</a:t>
            </a:r>
            <a:r>
              <a:rPr lang="de-DE" sz="1600" dirty="0" smtClean="0"/>
              <a:t>. BMJ 320:469-473</a:t>
            </a:r>
          </a:p>
          <a:p>
            <a:r>
              <a:rPr lang="de-DE" sz="1600" dirty="0" smtClean="0"/>
              <a:t>Evans C (1985) </a:t>
            </a:r>
            <a:r>
              <a:rPr lang="de-DE" sz="1600" dirty="0" err="1" smtClean="0"/>
              <a:t>Prognostic</a:t>
            </a:r>
            <a:r>
              <a:rPr lang="de-DE" sz="1600" dirty="0" smtClean="0"/>
              <a:t> </a:t>
            </a:r>
            <a:r>
              <a:rPr lang="de-DE" sz="1600" dirty="0" err="1" smtClean="0"/>
              <a:t>uncertainty</a:t>
            </a:r>
            <a:r>
              <a:rPr lang="de-DE" sz="1600" dirty="0" smtClean="0"/>
              <a:t> in </a:t>
            </a:r>
            <a:r>
              <a:rPr lang="de-DE" sz="1600" dirty="0" err="1" smtClean="0"/>
              <a:t>terminal</a:t>
            </a:r>
            <a:r>
              <a:rPr lang="de-DE" sz="1600" dirty="0" smtClean="0"/>
              <a:t> </a:t>
            </a:r>
            <a:r>
              <a:rPr lang="de-DE" sz="1600" dirty="0" err="1" smtClean="0"/>
              <a:t>care</a:t>
            </a:r>
            <a:r>
              <a:rPr lang="de-DE" sz="1600" dirty="0" smtClean="0"/>
              <a:t>. </a:t>
            </a:r>
            <a:r>
              <a:rPr lang="de-DE" sz="1600" dirty="0" err="1" smtClean="0"/>
              <a:t>Can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Karnofsky</a:t>
            </a:r>
            <a:r>
              <a:rPr lang="de-DE" sz="1600" dirty="0" smtClean="0"/>
              <a:t> </a:t>
            </a:r>
            <a:r>
              <a:rPr lang="de-DE" sz="1600" dirty="0" err="1" smtClean="0"/>
              <a:t>index</a:t>
            </a:r>
            <a:r>
              <a:rPr lang="de-DE" sz="1600" dirty="0" smtClean="0"/>
              <a:t> </a:t>
            </a:r>
            <a:r>
              <a:rPr lang="de-DE" sz="1600" dirty="0" err="1" smtClean="0"/>
              <a:t>help</a:t>
            </a:r>
            <a:r>
              <a:rPr lang="de-DE" sz="1600" dirty="0" smtClean="0"/>
              <a:t>? </a:t>
            </a:r>
            <a:r>
              <a:rPr lang="de-DE" sz="1600" dirty="0" err="1" smtClean="0"/>
              <a:t>Lancet</a:t>
            </a:r>
            <a:r>
              <a:rPr lang="de-DE" sz="1600" dirty="0" smtClean="0"/>
              <a:t> 1:1204-1206</a:t>
            </a:r>
          </a:p>
          <a:p>
            <a:r>
              <a:rPr lang="de-DE" sz="1600" dirty="0" err="1" smtClean="0"/>
              <a:t>Gaspar</a:t>
            </a:r>
            <a:r>
              <a:rPr lang="de-DE" sz="1600" dirty="0" smtClean="0"/>
              <a:t> L (1997) </a:t>
            </a:r>
            <a:r>
              <a:rPr lang="de-DE" sz="1600" dirty="0" err="1" smtClean="0"/>
              <a:t>Recursive</a:t>
            </a:r>
            <a:r>
              <a:rPr lang="de-DE" sz="1600" dirty="0" smtClean="0"/>
              <a:t> </a:t>
            </a:r>
            <a:r>
              <a:rPr lang="de-DE" sz="1600" dirty="0" err="1" smtClean="0"/>
              <a:t>partitioning</a:t>
            </a:r>
            <a:r>
              <a:rPr lang="de-DE" sz="1600" dirty="0" smtClean="0"/>
              <a:t> </a:t>
            </a:r>
            <a:r>
              <a:rPr lang="de-DE" sz="1600" dirty="0" err="1" smtClean="0"/>
              <a:t>analysis</a:t>
            </a:r>
            <a:r>
              <a:rPr lang="de-DE" sz="1600" dirty="0" smtClean="0"/>
              <a:t> (RPA) of </a:t>
            </a:r>
            <a:r>
              <a:rPr lang="de-DE" sz="1600" dirty="0" err="1" smtClean="0"/>
              <a:t>prognostic</a:t>
            </a:r>
            <a:r>
              <a:rPr lang="de-DE" sz="1600" dirty="0" smtClean="0"/>
              <a:t> </a:t>
            </a:r>
            <a:r>
              <a:rPr lang="de-DE" sz="1600" dirty="0" err="1" smtClean="0"/>
              <a:t>factors</a:t>
            </a:r>
            <a:r>
              <a:rPr lang="de-DE" sz="1600" dirty="0" smtClean="0"/>
              <a:t> in </a:t>
            </a:r>
            <a:r>
              <a:rPr lang="de-DE" sz="1600" dirty="0" err="1" smtClean="0"/>
              <a:t>three</a:t>
            </a:r>
            <a:r>
              <a:rPr lang="de-DE" sz="1600" dirty="0" smtClean="0"/>
              <a:t> </a:t>
            </a:r>
            <a:r>
              <a:rPr lang="de-DE" sz="1600" dirty="0" err="1" smtClean="0"/>
              <a:t>Radiation</a:t>
            </a:r>
            <a:r>
              <a:rPr lang="de-DE" sz="1600" dirty="0" smtClean="0"/>
              <a:t> </a:t>
            </a:r>
            <a:r>
              <a:rPr lang="de-DE" sz="1600" dirty="0" err="1" smtClean="0"/>
              <a:t>Therapy</a:t>
            </a:r>
            <a:r>
              <a:rPr lang="de-DE" sz="1600" dirty="0" smtClean="0"/>
              <a:t> </a:t>
            </a:r>
            <a:r>
              <a:rPr lang="de-DE" sz="1600" dirty="0" err="1" smtClean="0"/>
              <a:t>Oncology</a:t>
            </a:r>
            <a:r>
              <a:rPr lang="de-DE" sz="1600" dirty="0" smtClean="0"/>
              <a:t> </a:t>
            </a:r>
            <a:r>
              <a:rPr lang="de-DE" sz="1600" dirty="0" err="1" smtClean="0"/>
              <a:t>Grouup</a:t>
            </a:r>
            <a:r>
              <a:rPr lang="de-DE" sz="1600" dirty="0" smtClean="0"/>
              <a:t> (RTOG) </a:t>
            </a:r>
            <a:r>
              <a:rPr lang="de-DE" sz="1600" dirty="0" err="1" smtClean="0"/>
              <a:t>brain</a:t>
            </a:r>
            <a:r>
              <a:rPr lang="de-DE" sz="1600" dirty="0" smtClean="0"/>
              <a:t> </a:t>
            </a:r>
            <a:r>
              <a:rPr lang="de-DE" sz="1600" dirty="0" err="1" smtClean="0"/>
              <a:t>metastases</a:t>
            </a:r>
            <a:r>
              <a:rPr lang="de-DE" sz="1600" dirty="0" smtClean="0"/>
              <a:t> </a:t>
            </a:r>
            <a:r>
              <a:rPr lang="de-DE" sz="1600" dirty="0" err="1" smtClean="0"/>
              <a:t>trials</a:t>
            </a:r>
            <a:r>
              <a:rPr lang="de-DE" sz="1600" dirty="0" smtClean="0"/>
              <a:t>. J </a:t>
            </a:r>
            <a:r>
              <a:rPr lang="de-DE" sz="1600" dirty="0" err="1" smtClean="0"/>
              <a:t>Radiat</a:t>
            </a:r>
            <a:r>
              <a:rPr lang="de-DE" sz="1600" dirty="0" smtClean="0"/>
              <a:t> </a:t>
            </a:r>
            <a:r>
              <a:rPr lang="de-DE" sz="1600" dirty="0" err="1" smtClean="0"/>
              <a:t>Oncol</a:t>
            </a:r>
            <a:r>
              <a:rPr lang="de-DE" sz="1600" dirty="0" smtClean="0"/>
              <a:t> </a:t>
            </a:r>
            <a:r>
              <a:rPr lang="de-DE" sz="1600" dirty="0" err="1" smtClean="0"/>
              <a:t>Biol</a:t>
            </a:r>
            <a:r>
              <a:rPr lang="de-DE" sz="1600" dirty="0" smtClean="0"/>
              <a:t> </a:t>
            </a:r>
            <a:r>
              <a:rPr lang="de-DE" sz="1600" dirty="0" err="1" smtClean="0"/>
              <a:t>Phys</a:t>
            </a:r>
            <a:r>
              <a:rPr lang="de-DE" sz="1600" dirty="0" smtClean="0"/>
              <a:t> 37:745-751</a:t>
            </a:r>
          </a:p>
          <a:p>
            <a:r>
              <a:rPr lang="de-DE" sz="1600" dirty="0" err="1" smtClean="0"/>
              <a:t>Glare</a:t>
            </a:r>
            <a:r>
              <a:rPr lang="de-DE" sz="1600" dirty="0" smtClean="0"/>
              <a:t> P( 2003) A </a:t>
            </a:r>
            <a:r>
              <a:rPr lang="de-DE" sz="1600" dirty="0" err="1" smtClean="0"/>
              <a:t>systematic</a:t>
            </a:r>
            <a:r>
              <a:rPr lang="de-DE" sz="1600" dirty="0" smtClean="0"/>
              <a:t> </a:t>
            </a:r>
            <a:r>
              <a:rPr lang="de-DE" sz="1600" dirty="0" err="1" smtClean="0"/>
              <a:t>review</a:t>
            </a:r>
            <a:r>
              <a:rPr lang="de-DE" sz="1600" dirty="0" smtClean="0"/>
              <a:t> of </a:t>
            </a:r>
            <a:r>
              <a:rPr lang="de-DE" sz="1600" dirty="0" err="1" smtClean="0"/>
              <a:t>physicians</a:t>
            </a:r>
            <a:r>
              <a:rPr lang="de-DE" sz="1600" dirty="0" smtClean="0"/>
              <a:t> </a:t>
            </a:r>
            <a:r>
              <a:rPr lang="de-DE" sz="1600" dirty="0" err="1" smtClean="0"/>
              <a:t>survival</a:t>
            </a:r>
            <a:r>
              <a:rPr lang="de-DE" sz="1600" dirty="0" smtClean="0"/>
              <a:t> </a:t>
            </a:r>
            <a:r>
              <a:rPr lang="de-DE" sz="1600" dirty="0" err="1" smtClean="0"/>
              <a:t>predictions</a:t>
            </a:r>
            <a:r>
              <a:rPr lang="de-DE" sz="1600" dirty="0" smtClean="0"/>
              <a:t> in </a:t>
            </a:r>
            <a:r>
              <a:rPr lang="de-DE" sz="1600" dirty="0" err="1" smtClean="0"/>
              <a:t>terminally</a:t>
            </a:r>
            <a:r>
              <a:rPr lang="de-DE" sz="1600" dirty="0" smtClean="0"/>
              <a:t> </a:t>
            </a:r>
            <a:r>
              <a:rPr lang="de-DE" sz="1600" dirty="0" err="1" smtClean="0"/>
              <a:t>ill</a:t>
            </a:r>
            <a:r>
              <a:rPr lang="de-DE" sz="1600" dirty="0" smtClean="0"/>
              <a:t> </a:t>
            </a:r>
            <a:r>
              <a:rPr lang="de-DE" sz="1600" dirty="0" err="1" smtClean="0"/>
              <a:t>cancer</a:t>
            </a:r>
            <a:r>
              <a:rPr lang="de-DE" sz="1600" dirty="0" smtClean="0"/>
              <a:t> </a:t>
            </a:r>
            <a:r>
              <a:rPr lang="de-DE" sz="1600" dirty="0" err="1" smtClean="0"/>
              <a:t>patients</a:t>
            </a:r>
            <a:r>
              <a:rPr lang="de-DE" sz="1600" dirty="0" smtClean="0"/>
              <a:t>. BMJ 327: 195-200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Autofit/>
          </a:bodyPr>
          <a:lstStyle/>
          <a:p>
            <a:r>
              <a:rPr lang="de-DE" sz="1600" dirty="0" err="1" smtClean="0"/>
              <a:t>Justice</a:t>
            </a:r>
            <a:r>
              <a:rPr lang="de-DE" sz="1600" dirty="0" smtClean="0"/>
              <a:t> AC (1999)  </a:t>
            </a:r>
            <a:r>
              <a:rPr lang="de-DE" sz="1600" dirty="0" err="1" smtClean="0"/>
              <a:t>Assessing</a:t>
            </a:r>
            <a:r>
              <a:rPr lang="de-DE" sz="1600" dirty="0" smtClean="0"/>
              <a:t> </a:t>
            </a:r>
            <a:r>
              <a:rPr lang="de-DE" sz="1600" dirty="0" err="1" smtClean="0"/>
              <a:t>review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generalizability</a:t>
            </a:r>
            <a:r>
              <a:rPr lang="de-DE" sz="1600" dirty="0" smtClean="0"/>
              <a:t> of </a:t>
            </a:r>
            <a:r>
              <a:rPr lang="de-DE" sz="1600" dirty="0" err="1" smtClean="0"/>
              <a:t>prognostic</a:t>
            </a:r>
            <a:r>
              <a:rPr lang="de-DE" sz="1600" dirty="0" smtClean="0"/>
              <a:t> </a:t>
            </a:r>
            <a:r>
              <a:rPr lang="de-DE" sz="1600" dirty="0" err="1" smtClean="0"/>
              <a:t>information</a:t>
            </a:r>
            <a:r>
              <a:rPr lang="de-DE" sz="1600" dirty="0" smtClean="0"/>
              <a:t>. Ann </a:t>
            </a:r>
            <a:r>
              <a:rPr lang="de-DE" sz="1600" dirty="0" err="1" smtClean="0"/>
              <a:t>Int</a:t>
            </a:r>
            <a:r>
              <a:rPr lang="de-DE" sz="1600" dirty="0" smtClean="0"/>
              <a:t> </a:t>
            </a:r>
            <a:r>
              <a:rPr lang="de-DE" sz="1600" dirty="0" err="1" smtClean="0"/>
              <a:t>Med</a:t>
            </a:r>
            <a:r>
              <a:rPr lang="de-DE" sz="1600" dirty="0" smtClean="0"/>
              <a:t> 130:515</a:t>
            </a:r>
          </a:p>
          <a:p>
            <a:r>
              <a:rPr lang="de-DE" sz="1600" dirty="0" smtClean="0"/>
              <a:t>Lau F (2009) </a:t>
            </a:r>
            <a:r>
              <a:rPr lang="de-DE" sz="1600" dirty="0" err="1" smtClean="0"/>
              <a:t>Using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Palliative Performance </a:t>
            </a:r>
            <a:r>
              <a:rPr lang="de-DE" sz="1600" dirty="0" err="1" smtClean="0"/>
              <a:t>Scale</a:t>
            </a:r>
            <a:r>
              <a:rPr lang="de-DE" sz="1600" dirty="0" smtClean="0"/>
              <a:t> to </a:t>
            </a:r>
            <a:r>
              <a:rPr lang="de-DE" sz="1600" dirty="0" err="1" smtClean="0"/>
              <a:t>provide</a:t>
            </a:r>
            <a:r>
              <a:rPr lang="de-DE" sz="1600" dirty="0" smtClean="0"/>
              <a:t> </a:t>
            </a:r>
            <a:r>
              <a:rPr lang="de-DE" sz="1600" dirty="0" err="1" smtClean="0"/>
              <a:t>meaningful</a:t>
            </a:r>
            <a:r>
              <a:rPr lang="de-DE" sz="1600" dirty="0" smtClean="0"/>
              <a:t> </a:t>
            </a:r>
            <a:r>
              <a:rPr lang="de-DE" sz="1600" dirty="0" err="1" smtClean="0"/>
              <a:t>survival</a:t>
            </a:r>
            <a:r>
              <a:rPr lang="de-DE" sz="1600" dirty="0" smtClean="0"/>
              <a:t> </a:t>
            </a:r>
            <a:r>
              <a:rPr lang="de-DE" sz="1600" dirty="0" err="1" smtClean="0"/>
              <a:t>estimates</a:t>
            </a:r>
            <a:r>
              <a:rPr lang="de-DE" sz="1600" dirty="0" smtClean="0"/>
              <a:t>. J </a:t>
            </a:r>
            <a:r>
              <a:rPr lang="de-DE" sz="1600" dirty="0" err="1" smtClean="0"/>
              <a:t>Pain</a:t>
            </a:r>
            <a:r>
              <a:rPr lang="de-DE" sz="1600" dirty="0" smtClean="0"/>
              <a:t> Symptom Manage 38:134-144</a:t>
            </a:r>
          </a:p>
          <a:p>
            <a:r>
              <a:rPr lang="de-DE" sz="1600" dirty="0" smtClean="0"/>
              <a:t>Lau F (2006) </a:t>
            </a:r>
            <a:r>
              <a:rPr lang="de-DE" sz="1600" dirty="0" err="1" smtClean="0"/>
              <a:t>Use</a:t>
            </a:r>
            <a:r>
              <a:rPr lang="de-DE" sz="1600" dirty="0" smtClean="0"/>
              <a:t> of PPS in </a:t>
            </a:r>
            <a:r>
              <a:rPr lang="de-DE" sz="1600" dirty="0" err="1" smtClean="0"/>
              <a:t>end-of-life</a:t>
            </a:r>
            <a:r>
              <a:rPr lang="de-DE" sz="1600" dirty="0" smtClean="0"/>
              <a:t> </a:t>
            </a:r>
            <a:r>
              <a:rPr lang="de-DE" sz="1600" dirty="0" err="1" smtClean="0"/>
              <a:t>prognostication</a:t>
            </a:r>
            <a:r>
              <a:rPr lang="de-DE" sz="1600" dirty="0" smtClean="0"/>
              <a:t>. J </a:t>
            </a:r>
            <a:r>
              <a:rPr lang="de-DE" sz="1600" dirty="0" err="1" smtClean="0"/>
              <a:t>Palliati</a:t>
            </a:r>
            <a:r>
              <a:rPr lang="de-DE" sz="1600" dirty="0" smtClean="0"/>
              <a:t> </a:t>
            </a:r>
            <a:r>
              <a:rPr lang="de-DE" sz="1600" dirty="0" err="1" smtClean="0"/>
              <a:t>Med</a:t>
            </a:r>
            <a:r>
              <a:rPr lang="de-DE" sz="1600" dirty="0" smtClean="0"/>
              <a:t> 9:1066-1075 </a:t>
            </a:r>
          </a:p>
          <a:p>
            <a:r>
              <a:rPr lang="de-DE" sz="1600" dirty="0" err="1" smtClean="0"/>
              <a:t>Maltoni</a:t>
            </a:r>
            <a:r>
              <a:rPr lang="de-DE" sz="1600" dirty="0" smtClean="0"/>
              <a:t> M (1995) </a:t>
            </a:r>
            <a:r>
              <a:rPr lang="de-DE" sz="1600" dirty="0" err="1" smtClean="0"/>
              <a:t>Prediction</a:t>
            </a:r>
            <a:r>
              <a:rPr lang="de-DE" sz="1600" dirty="0" smtClean="0"/>
              <a:t> of </a:t>
            </a:r>
            <a:r>
              <a:rPr lang="de-DE" sz="1600" dirty="0" err="1" smtClean="0"/>
              <a:t>survival</a:t>
            </a:r>
            <a:r>
              <a:rPr lang="de-DE" sz="1600" dirty="0" smtClean="0"/>
              <a:t> of </a:t>
            </a:r>
            <a:r>
              <a:rPr lang="de-DE" sz="1600" dirty="0" err="1" smtClean="0"/>
              <a:t>patients</a:t>
            </a:r>
            <a:r>
              <a:rPr lang="de-DE" sz="1600" dirty="0" smtClean="0"/>
              <a:t> </a:t>
            </a:r>
            <a:r>
              <a:rPr lang="de-DE" sz="1600" dirty="0" err="1" smtClean="0"/>
              <a:t>terminally</a:t>
            </a:r>
            <a:r>
              <a:rPr lang="de-DE" sz="1600" dirty="0" smtClean="0"/>
              <a:t> </a:t>
            </a:r>
            <a:r>
              <a:rPr lang="de-DE" sz="1600" dirty="0" err="1" smtClean="0"/>
              <a:t>ill</a:t>
            </a:r>
            <a:r>
              <a:rPr lang="de-DE" sz="1600" dirty="0" smtClean="0"/>
              <a:t> </a:t>
            </a:r>
            <a:r>
              <a:rPr lang="de-DE" sz="1600" dirty="0" err="1" smtClean="0"/>
              <a:t>with</a:t>
            </a:r>
            <a:r>
              <a:rPr lang="de-DE" sz="1600" dirty="0" smtClean="0"/>
              <a:t> </a:t>
            </a:r>
            <a:r>
              <a:rPr lang="de-DE" sz="1600" dirty="0" err="1" smtClean="0"/>
              <a:t>cancer</a:t>
            </a:r>
            <a:r>
              <a:rPr lang="de-DE" sz="1600" dirty="0" smtClean="0"/>
              <a:t>. </a:t>
            </a:r>
            <a:r>
              <a:rPr lang="de-DE" sz="1600" dirty="0" err="1" smtClean="0"/>
              <a:t>Cancer</a:t>
            </a:r>
            <a:r>
              <a:rPr lang="de-DE" sz="1600" dirty="0" smtClean="0"/>
              <a:t> 75:2613-2622</a:t>
            </a:r>
          </a:p>
          <a:p>
            <a:r>
              <a:rPr lang="de-DE" sz="1600" dirty="0" err="1" smtClean="0"/>
              <a:t>Maltoni</a:t>
            </a:r>
            <a:r>
              <a:rPr lang="de-DE" sz="1600" dirty="0" smtClean="0"/>
              <a:t> M (1999) </a:t>
            </a:r>
            <a:r>
              <a:rPr lang="de-DE" sz="1600" dirty="0" err="1" smtClean="0"/>
              <a:t>Succsesful</a:t>
            </a:r>
            <a:r>
              <a:rPr lang="de-DE" sz="1600" dirty="0" smtClean="0"/>
              <a:t> </a:t>
            </a:r>
            <a:r>
              <a:rPr lang="de-DE" sz="1600" dirty="0" err="1" smtClean="0"/>
              <a:t>validation</a:t>
            </a:r>
            <a:r>
              <a:rPr lang="de-DE" sz="1600" dirty="0" smtClean="0"/>
              <a:t> of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palliative</a:t>
            </a:r>
            <a:r>
              <a:rPr lang="de-DE" sz="1600" dirty="0" smtClean="0"/>
              <a:t> </a:t>
            </a:r>
            <a:r>
              <a:rPr lang="de-DE" sz="1600" dirty="0" err="1" smtClean="0"/>
              <a:t>prognostic</a:t>
            </a:r>
            <a:r>
              <a:rPr lang="de-DE" sz="1600" dirty="0" smtClean="0"/>
              <a:t> </a:t>
            </a:r>
            <a:r>
              <a:rPr lang="de-DE" sz="1600" dirty="0" err="1" smtClean="0"/>
              <a:t>score</a:t>
            </a:r>
            <a:r>
              <a:rPr lang="de-DE" sz="1600" dirty="0" smtClean="0"/>
              <a:t> in </a:t>
            </a:r>
            <a:r>
              <a:rPr lang="de-DE" sz="1600" dirty="0" err="1" smtClean="0"/>
              <a:t>terminally</a:t>
            </a:r>
            <a:r>
              <a:rPr lang="de-DE" sz="1600" dirty="0" smtClean="0"/>
              <a:t> </a:t>
            </a:r>
            <a:r>
              <a:rPr lang="de-DE" sz="1600" dirty="0" err="1" smtClean="0"/>
              <a:t>ill</a:t>
            </a:r>
            <a:r>
              <a:rPr lang="de-DE" sz="1600" dirty="0" smtClean="0"/>
              <a:t> </a:t>
            </a:r>
            <a:r>
              <a:rPr lang="de-DE" sz="1600" dirty="0" err="1" smtClean="0"/>
              <a:t>cancer</a:t>
            </a:r>
            <a:r>
              <a:rPr lang="de-DE" sz="1600" dirty="0" smtClean="0"/>
              <a:t> </a:t>
            </a:r>
            <a:r>
              <a:rPr lang="de-DE" sz="1600" dirty="0" err="1" smtClean="0"/>
              <a:t>patients</a:t>
            </a:r>
            <a:r>
              <a:rPr lang="de-DE" sz="1600" dirty="0" smtClean="0"/>
              <a:t>. J </a:t>
            </a:r>
            <a:r>
              <a:rPr lang="de-DE" sz="1600" dirty="0" err="1" smtClean="0"/>
              <a:t>Pain</a:t>
            </a:r>
            <a:r>
              <a:rPr lang="de-DE" sz="1600" dirty="0" smtClean="0"/>
              <a:t> Symptom Manage 17:240-247</a:t>
            </a:r>
          </a:p>
          <a:p>
            <a:r>
              <a:rPr lang="de-DE" sz="1600" dirty="0" smtClean="0"/>
              <a:t>Miller RJ (1991) </a:t>
            </a:r>
            <a:r>
              <a:rPr lang="de-DE" sz="1600" dirty="0" err="1" smtClean="0"/>
              <a:t>Predicting</a:t>
            </a:r>
            <a:r>
              <a:rPr lang="de-DE" sz="1600" dirty="0" smtClean="0"/>
              <a:t> </a:t>
            </a:r>
            <a:r>
              <a:rPr lang="de-DE" sz="1600" dirty="0" err="1" smtClean="0"/>
              <a:t>survival</a:t>
            </a:r>
            <a:r>
              <a:rPr lang="de-DE" sz="1600" dirty="0" smtClean="0"/>
              <a:t> in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advanced</a:t>
            </a:r>
            <a:r>
              <a:rPr lang="de-DE" sz="1600" dirty="0" smtClean="0"/>
              <a:t> </a:t>
            </a:r>
            <a:r>
              <a:rPr lang="de-DE" sz="1600" dirty="0" err="1" smtClean="0"/>
              <a:t>cancer</a:t>
            </a:r>
            <a:r>
              <a:rPr lang="de-DE" sz="1600" dirty="0" smtClean="0"/>
              <a:t> </a:t>
            </a:r>
            <a:r>
              <a:rPr lang="de-DE" sz="1600" dirty="0" err="1" smtClean="0"/>
              <a:t>patient</a:t>
            </a:r>
            <a:r>
              <a:rPr lang="de-DE" sz="1600" dirty="0" smtClean="0"/>
              <a:t>. Henry Ford </a:t>
            </a:r>
            <a:r>
              <a:rPr lang="de-DE" sz="1600" dirty="0" err="1" smtClean="0"/>
              <a:t>Hosp</a:t>
            </a:r>
            <a:r>
              <a:rPr lang="de-DE" sz="1600" dirty="0" smtClean="0"/>
              <a:t> </a:t>
            </a:r>
            <a:r>
              <a:rPr lang="de-DE" sz="1600" dirty="0" err="1" smtClean="0"/>
              <a:t>Med</a:t>
            </a:r>
            <a:r>
              <a:rPr lang="de-DE" sz="1600" dirty="0" smtClean="0"/>
              <a:t> 39:81-84</a:t>
            </a:r>
          </a:p>
          <a:p>
            <a:r>
              <a:rPr lang="de-DE" sz="1600" dirty="0" smtClean="0"/>
              <a:t>Morita T (1999) </a:t>
            </a:r>
            <a:r>
              <a:rPr lang="de-DE" sz="1600" dirty="0" err="1" smtClean="0"/>
              <a:t>The</a:t>
            </a:r>
            <a:r>
              <a:rPr lang="de-DE" sz="1600" dirty="0" smtClean="0"/>
              <a:t> Palliative </a:t>
            </a:r>
            <a:r>
              <a:rPr lang="de-DE" sz="1600" dirty="0" err="1" smtClean="0"/>
              <a:t>Prognostic</a:t>
            </a:r>
            <a:r>
              <a:rPr lang="de-DE" sz="1600" dirty="0" smtClean="0"/>
              <a:t> Index. Support </a:t>
            </a:r>
            <a:r>
              <a:rPr lang="de-DE" sz="1600" dirty="0" err="1" smtClean="0"/>
              <a:t>Care</a:t>
            </a:r>
            <a:r>
              <a:rPr lang="de-DE" sz="1600" dirty="0" smtClean="0"/>
              <a:t> </a:t>
            </a:r>
            <a:r>
              <a:rPr lang="de-DE" sz="1600" dirty="0" err="1" smtClean="0"/>
              <a:t>Cancer</a:t>
            </a:r>
            <a:r>
              <a:rPr lang="de-DE" sz="1600" dirty="0" smtClean="0"/>
              <a:t> 7:128-133</a:t>
            </a:r>
          </a:p>
          <a:p>
            <a:r>
              <a:rPr lang="de-DE" sz="1600" dirty="0" smtClean="0"/>
              <a:t>Moss AH (2010) </a:t>
            </a:r>
            <a:r>
              <a:rPr lang="de-DE" sz="1600" dirty="0" err="1" smtClean="0"/>
              <a:t>Prognostic</a:t>
            </a:r>
            <a:r>
              <a:rPr lang="de-DE" sz="1600" dirty="0" smtClean="0"/>
              <a:t> </a:t>
            </a:r>
            <a:r>
              <a:rPr lang="de-DE" sz="1600" dirty="0" err="1" smtClean="0"/>
              <a:t>signisficance</a:t>
            </a:r>
            <a:r>
              <a:rPr lang="de-DE" sz="1600" dirty="0" smtClean="0"/>
              <a:t> of </a:t>
            </a:r>
            <a:r>
              <a:rPr lang="de-DE" sz="1600" dirty="0" err="1" smtClean="0"/>
              <a:t>the</a:t>
            </a:r>
            <a:r>
              <a:rPr lang="de-DE" sz="1600" dirty="0" smtClean="0"/>
              <a:t> „</a:t>
            </a:r>
            <a:r>
              <a:rPr lang="de-DE" sz="1600" dirty="0" err="1" smtClean="0"/>
              <a:t>surprise</a:t>
            </a:r>
            <a:r>
              <a:rPr lang="de-DE" sz="1600" dirty="0" smtClean="0"/>
              <a:t>“ </a:t>
            </a:r>
            <a:r>
              <a:rPr lang="de-DE" sz="1600" dirty="0" err="1" smtClean="0"/>
              <a:t>question</a:t>
            </a:r>
            <a:r>
              <a:rPr lang="de-DE" sz="1600" dirty="0" smtClean="0"/>
              <a:t> in </a:t>
            </a:r>
            <a:r>
              <a:rPr lang="de-DE" sz="1600" dirty="0" err="1" smtClean="0"/>
              <a:t>cancer</a:t>
            </a:r>
            <a:r>
              <a:rPr lang="de-DE" sz="1600" dirty="0" smtClean="0"/>
              <a:t> </a:t>
            </a:r>
            <a:r>
              <a:rPr lang="de-DE" sz="1600" dirty="0" err="1" smtClean="0"/>
              <a:t>patients</a:t>
            </a:r>
            <a:r>
              <a:rPr lang="de-DE" sz="1600" dirty="0" smtClean="0"/>
              <a:t>. J </a:t>
            </a:r>
            <a:r>
              <a:rPr lang="de-DE" sz="1600" dirty="0" err="1" smtClean="0"/>
              <a:t>Palliat</a:t>
            </a:r>
            <a:r>
              <a:rPr lang="de-DE" sz="1600" dirty="0" smtClean="0"/>
              <a:t> </a:t>
            </a:r>
            <a:r>
              <a:rPr lang="de-DE" sz="1600" dirty="0" err="1" smtClean="0"/>
              <a:t>Med</a:t>
            </a:r>
            <a:r>
              <a:rPr lang="de-DE" sz="1600" dirty="0" smtClean="0"/>
              <a:t> 13:837-840</a:t>
            </a:r>
          </a:p>
          <a:p>
            <a:r>
              <a:rPr lang="de-DE" sz="1600" dirty="0" err="1" smtClean="0"/>
              <a:t>Murri</a:t>
            </a:r>
            <a:r>
              <a:rPr lang="de-DE" sz="1600" dirty="0" smtClean="0"/>
              <a:t> AM (2006) </a:t>
            </a:r>
            <a:r>
              <a:rPr lang="de-DE" sz="1600" dirty="0" err="1" smtClean="0"/>
              <a:t>Evalutaion</a:t>
            </a:r>
            <a:r>
              <a:rPr lang="de-DE" sz="1600" dirty="0" smtClean="0"/>
              <a:t> of an </a:t>
            </a:r>
            <a:r>
              <a:rPr lang="de-DE" sz="1600" dirty="0" err="1" smtClean="0"/>
              <a:t>inflammation-based</a:t>
            </a:r>
            <a:r>
              <a:rPr lang="de-DE" sz="1600" dirty="0" smtClean="0"/>
              <a:t> </a:t>
            </a:r>
            <a:r>
              <a:rPr lang="de-DE" sz="1600" dirty="0" err="1" smtClean="0"/>
              <a:t>prognostic</a:t>
            </a:r>
            <a:r>
              <a:rPr lang="de-DE" sz="1600" dirty="0" smtClean="0"/>
              <a:t> </a:t>
            </a:r>
            <a:r>
              <a:rPr lang="de-DE" sz="1600" dirty="0" err="1" smtClean="0"/>
              <a:t>score</a:t>
            </a:r>
            <a:r>
              <a:rPr lang="de-DE" sz="1600" dirty="0" smtClean="0"/>
              <a:t> in </a:t>
            </a:r>
            <a:r>
              <a:rPr lang="de-DE" sz="1600" dirty="0" err="1" smtClean="0"/>
              <a:t>patients</a:t>
            </a:r>
            <a:r>
              <a:rPr lang="de-DE" sz="1600" dirty="0" smtClean="0"/>
              <a:t> </a:t>
            </a:r>
            <a:r>
              <a:rPr lang="de-DE" sz="1600" dirty="0" err="1" smtClean="0"/>
              <a:t>with</a:t>
            </a:r>
            <a:r>
              <a:rPr lang="de-DE" sz="1600" dirty="0" smtClean="0"/>
              <a:t> </a:t>
            </a:r>
            <a:r>
              <a:rPr lang="de-DE" sz="1600" dirty="0" err="1" smtClean="0"/>
              <a:t>metastatic</a:t>
            </a:r>
            <a:r>
              <a:rPr lang="de-DE" sz="1600" dirty="0" smtClean="0"/>
              <a:t> </a:t>
            </a:r>
            <a:r>
              <a:rPr lang="de-DE" sz="1600" dirty="0" err="1" smtClean="0"/>
              <a:t>breast</a:t>
            </a:r>
            <a:r>
              <a:rPr lang="de-DE" sz="1600" dirty="0" smtClean="0"/>
              <a:t> </a:t>
            </a:r>
            <a:r>
              <a:rPr lang="de-DE" sz="1600" dirty="0" err="1" smtClean="0"/>
              <a:t>cancer</a:t>
            </a:r>
            <a:r>
              <a:rPr lang="de-DE" sz="1600" dirty="0" smtClean="0"/>
              <a:t>. Br J of </a:t>
            </a:r>
            <a:r>
              <a:rPr lang="de-DE" sz="1600" dirty="0" err="1" smtClean="0"/>
              <a:t>Cancer</a:t>
            </a:r>
            <a:r>
              <a:rPr lang="de-DE" sz="1600" dirty="0" smtClean="0"/>
              <a:t> 94:227-230  </a:t>
            </a:r>
          </a:p>
          <a:p>
            <a:r>
              <a:rPr lang="de-DE" sz="1600" dirty="0" err="1" smtClean="0"/>
              <a:t>Pirovano</a:t>
            </a:r>
            <a:r>
              <a:rPr lang="de-DE" sz="1600" dirty="0" smtClean="0"/>
              <a:t> M (1999) A </a:t>
            </a:r>
            <a:r>
              <a:rPr lang="de-DE" sz="1600" dirty="0" err="1" smtClean="0"/>
              <a:t>new</a:t>
            </a:r>
            <a:r>
              <a:rPr lang="de-DE" sz="1600" dirty="0" smtClean="0"/>
              <a:t> </a:t>
            </a:r>
            <a:r>
              <a:rPr lang="de-DE" sz="1600" dirty="0" err="1" smtClean="0"/>
              <a:t>palliative</a:t>
            </a:r>
            <a:r>
              <a:rPr lang="de-DE" sz="1600" dirty="0" smtClean="0"/>
              <a:t> </a:t>
            </a:r>
            <a:r>
              <a:rPr lang="de-DE" sz="1600" dirty="0" err="1" smtClean="0"/>
              <a:t>prognostic</a:t>
            </a:r>
            <a:r>
              <a:rPr lang="de-DE" sz="1600" dirty="0" smtClean="0"/>
              <a:t> </a:t>
            </a:r>
            <a:r>
              <a:rPr lang="de-DE" sz="1600" dirty="0" err="1" smtClean="0"/>
              <a:t>score</a:t>
            </a:r>
            <a:r>
              <a:rPr lang="de-DE" sz="1600" dirty="0" smtClean="0"/>
              <a:t>. J </a:t>
            </a:r>
            <a:r>
              <a:rPr lang="de-DE" sz="1600" dirty="0" err="1" smtClean="0"/>
              <a:t>Pain</a:t>
            </a:r>
            <a:r>
              <a:rPr lang="de-DE" sz="1600" dirty="0" smtClean="0"/>
              <a:t> Symptom Manage 17:231-239</a:t>
            </a:r>
          </a:p>
          <a:p>
            <a:r>
              <a:rPr lang="de-DE" sz="1600" dirty="0" err="1" smtClean="0"/>
              <a:t>Ralston</a:t>
            </a:r>
            <a:r>
              <a:rPr lang="de-DE" sz="1600" dirty="0" smtClean="0"/>
              <a:t> SH (1990) </a:t>
            </a:r>
            <a:r>
              <a:rPr lang="de-DE" sz="1600" dirty="0" err="1" smtClean="0"/>
              <a:t>Cancer-associated</a:t>
            </a:r>
            <a:r>
              <a:rPr lang="de-DE" sz="1600" dirty="0" smtClean="0"/>
              <a:t> </a:t>
            </a:r>
            <a:r>
              <a:rPr lang="de-DE" sz="1600" dirty="0" err="1" smtClean="0"/>
              <a:t>hypercalcemia</a:t>
            </a:r>
            <a:r>
              <a:rPr lang="de-DE" sz="1600" dirty="0" smtClean="0"/>
              <a:t>: </a:t>
            </a:r>
            <a:r>
              <a:rPr lang="de-DE" sz="1600" dirty="0" err="1" smtClean="0"/>
              <a:t>morbidity</a:t>
            </a:r>
            <a:r>
              <a:rPr lang="de-DE" sz="1600" dirty="0" smtClean="0"/>
              <a:t> and </a:t>
            </a:r>
            <a:r>
              <a:rPr lang="de-DE" sz="1600" dirty="0" err="1" smtClean="0"/>
              <a:t>mortality</a:t>
            </a:r>
            <a:r>
              <a:rPr lang="de-DE" sz="1600" dirty="0" smtClean="0"/>
              <a:t>. Ann </a:t>
            </a:r>
            <a:r>
              <a:rPr lang="de-DE" sz="1600" dirty="0" err="1" smtClean="0"/>
              <a:t>Int</a:t>
            </a:r>
            <a:r>
              <a:rPr lang="de-DE" sz="1600" dirty="0" smtClean="0"/>
              <a:t> </a:t>
            </a:r>
            <a:r>
              <a:rPr lang="de-DE" sz="1600" dirty="0" err="1" smtClean="0"/>
              <a:t>Med</a:t>
            </a:r>
            <a:r>
              <a:rPr lang="de-DE" sz="1600" dirty="0" smtClean="0"/>
              <a:t> 112:499-504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r>
              <a:rPr lang="de-DE" sz="1600" dirty="0" err="1" smtClean="0"/>
              <a:t>Reuben</a:t>
            </a:r>
            <a:r>
              <a:rPr lang="de-DE" sz="1600" dirty="0" smtClean="0"/>
              <a:t> DB (1988) </a:t>
            </a:r>
            <a:r>
              <a:rPr lang="de-DE" sz="1600" dirty="0" err="1" smtClean="0"/>
              <a:t>Clinical</a:t>
            </a:r>
            <a:r>
              <a:rPr lang="de-DE" sz="1600" dirty="0" smtClean="0"/>
              <a:t> Symptoms and </a:t>
            </a:r>
            <a:r>
              <a:rPr lang="de-DE" sz="1600" dirty="0" err="1" smtClean="0"/>
              <a:t>length</a:t>
            </a:r>
            <a:r>
              <a:rPr lang="de-DE" sz="1600" dirty="0" smtClean="0"/>
              <a:t> of </a:t>
            </a:r>
            <a:r>
              <a:rPr lang="de-DE" sz="1600" dirty="0" err="1" smtClean="0"/>
              <a:t>survival</a:t>
            </a:r>
            <a:r>
              <a:rPr lang="de-DE" sz="1600" dirty="0" smtClean="0"/>
              <a:t> in </a:t>
            </a:r>
            <a:r>
              <a:rPr lang="de-DE" sz="1600" dirty="0" err="1" smtClean="0"/>
              <a:t>patients</a:t>
            </a:r>
            <a:r>
              <a:rPr lang="de-DE" sz="1600" dirty="0" smtClean="0"/>
              <a:t> </a:t>
            </a:r>
            <a:r>
              <a:rPr lang="de-DE" sz="1600" dirty="0" err="1" smtClean="0"/>
              <a:t>with</a:t>
            </a:r>
            <a:r>
              <a:rPr lang="de-DE" sz="1600" dirty="0" smtClean="0"/>
              <a:t> </a:t>
            </a:r>
            <a:r>
              <a:rPr lang="de-DE" sz="1600" dirty="0" err="1" smtClean="0"/>
              <a:t>terminal</a:t>
            </a:r>
            <a:r>
              <a:rPr lang="de-DE" sz="1600" dirty="0" smtClean="0"/>
              <a:t> </a:t>
            </a:r>
            <a:r>
              <a:rPr lang="de-DE" sz="1600" dirty="0" err="1" smtClean="0"/>
              <a:t>cancer</a:t>
            </a:r>
            <a:r>
              <a:rPr lang="de-DE" sz="1600" dirty="0" smtClean="0"/>
              <a:t>. </a:t>
            </a:r>
            <a:r>
              <a:rPr lang="de-DE" sz="1600" dirty="0" err="1" smtClean="0"/>
              <a:t>Arch</a:t>
            </a:r>
            <a:r>
              <a:rPr lang="de-DE" sz="1600" dirty="0" smtClean="0"/>
              <a:t> Intern </a:t>
            </a:r>
            <a:r>
              <a:rPr lang="de-DE" sz="1600" dirty="0" err="1" smtClean="0"/>
              <a:t>Med</a:t>
            </a:r>
            <a:r>
              <a:rPr lang="de-DE" sz="1600" dirty="0" smtClean="0"/>
              <a:t> 148:1586-1591</a:t>
            </a:r>
          </a:p>
          <a:p>
            <a:r>
              <a:rPr lang="de-DE" sz="1600" dirty="0" err="1" smtClean="0"/>
              <a:t>Vigano</a:t>
            </a:r>
            <a:r>
              <a:rPr lang="de-DE" sz="1600" dirty="0" smtClean="0"/>
              <a:t> A (1999) </a:t>
            </a:r>
            <a:r>
              <a:rPr lang="de-DE" sz="1600" dirty="0" err="1" smtClean="0"/>
              <a:t>The</a:t>
            </a:r>
            <a:r>
              <a:rPr lang="de-DE" sz="1600" dirty="0" smtClean="0"/>
              <a:t> relative </a:t>
            </a:r>
            <a:r>
              <a:rPr lang="de-DE" sz="1600" dirty="0" err="1" smtClean="0"/>
              <a:t>accuracy</a:t>
            </a:r>
            <a:r>
              <a:rPr lang="de-DE" sz="1600" dirty="0" smtClean="0"/>
              <a:t> of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clinical</a:t>
            </a:r>
            <a:r>
              <a:rPr lang="de-DE" sz="1600" dirty="0" smtClean="0"/>
              <a:t> </a:t>
            </a:r>
            <a:r>
              <a:rPr lang="de-DE" sz="1600" dirty="0" err="1" smtClean="0"/>
              <a:t>estimation</a:t>
            </a:r>
            <a:r>
              <a:rPr lang="de-DE" sz="1600" dirty="0" smtClean="0"/>
              <a:t> of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duration</a:t>
            </a:r>
            <a:r>
              <a:rPr lang="de-DE" sz="1600" dirty="0" smtClean="0"/>
              <a:t> of life </a:t>
            </a:r>
            <a:r>
              <a:rPr lang="de-DE" sz="1600" dirty="0" err="1" smtClean="0"/>
              <a:t>for</a:t>
            </a:r>
            <a:r>
              <a:rPr lang="de-DE" sz="1600" dirty="0" smtClean="0"/>
              <a:t> </a:t>
            </a:r>
            <a:r>
              <a:rPr lang="de-DE" sz="1600" dirty="0" err="1" smtClean="0"/>
              <a:t>patients</a:t>
            </a:r>
            <a:r>
              <a:rPr lang="de-DE" sz="1600" dirty="0" smtClean="0"/>
              <a:t> </a:t>
            </a:r>
            <a:r>
              <a:rPr lang="de-DE" sz="1600" dirty="0" err="1" smtClean="0"/>
              <a:t>with</a:t>
            </a:r>
            <a:r>
              <a:rPr lang="de-DE" sz="1600" dirty="0" smtClean="0"/>
              <a:t> end of life </a:t>
            </a:r>
            <a:r>
              <a:rPr lang="de-DE" sz="1600" dirty="0" err="1" smtClean="0"/>
              <a:t>cancer</a:t>
            </a:r>
            <a:r>
              <a:rPr lang="de-DE" sz="1600" dirty="0" smtClean="0"/>
              <a:t>. </a:t>
            </a:r>
            <a:r>
              <a:rPr lang="de-DE" sz="1600" dirty="0" err="1" smtClean="0"/>
              <a:t>Cancer</a:t>
            </a:r>
            <a:r>
              <a:rPr lang="de-DE" sz="1600" dirty="0" smtClean="0"/>
              <a:t> 86:170-176</a:t>
            </a:r>
          </a:p>
          <a:p>
            <a:pPr marL="342900" lvl="1" indent="-342900">
              <a:buFont typeface="Arial"/>
              <a:buChar char="•"/>
            </a:pPr>
            <a:r>
              <a:rPr lang="de-DE" sz="1600" dirty="0" err="1" smtClean="0"/>
              <a:t>Werner-Wasik</a:t>
            </a:r>
            <a:r>
              <a:rPr lang="de-DE" sz="1600" dirty="0" smtClean="0"/>
              <a:t> M (2000) </a:t>
            </a:r>
            <a:r>
              <a:rPr lang="de-DE" sz="1600" dirty="0" err="1" smtClean="0"/>
              <a:t>Recursive</a:t>
            </a:r>
            <a:r>
              <a:rPr lang="de-DE" sz="1600" dirty="0" smtClean="0"/>
              <a:t> </a:t>
            </a:r>
            <a:r>
              <a:rPr lang="de-DE" sz="1600" dirty="0" err="1" smtClean="0"/>
              <a:t>partitioning</a:t>
            </a:r>
            <a:r>
              <a:rPr lang="de-DE" sz="1600" dirty="0" smtClean="0"/>
              <a:t> </a:t>
            </a:r>
            <a:r>
              <a:rPr lang="de-DE" sz="1600" dirty="0" err="1" smtClean="0"/>
              <a:t>analysis</a:t>
            </a:r>
            <a:r>
              <a:rPr lang="de-DE" sz="1600" dirty="0" smtClean="0"/>
              <a:t> of 1999 RTOG </a:t>
            </a:r>
            <a:r>
              <a:rPr lang="de-DE" sz="1600" dirty="0" err="1" smtClean="0"/>
              <a:t>patients</a:t>
            </a:r>
            <a:r>
              <a:rPr lang="de-DE" sz="1600" dirty="0" smtClean="0"/>
              <a:t> </a:t>
            </a:r>
            <a:r>
              <a:rPr lang="de-DE" sz="1600" dirty="0" err="1" smtClean="0"/>
              <a:t>with</a:t>
            </a:r>
            <a:r>
              <a:rPr lang="de-DE" sz="1600" dirty="0" smtClean="0"/>
              <a:t> </a:t>
            </a:r>
            <a:r>
              <a:rPr lang="de-DE" sz="1600" dirty="0" err="1" smtClean="0"/>
              <a:t>locally-advanced</a:t>
            </a:r>
            <a:r>
              <a:rPr lang="de-DE" sz="1600" dirty="0" smtClean="0"/>
              <a:t> </a:t>
            </a:r>
            <a:r>
              <a:rPr lang="de-DE" sz="1600" dirty="0" err="1" smtClean="0"/>
              <a:t>non-small</a:t>
            </a:r>
            <a:r>
              <a:rPr lang="de-DE" sz="1600" dirty="0" smtClean="0"/>
              <a:t> </a:t>
            </a:r>
            <a:r>
              <a:rPr lang="de-DE" sz="1600" dirty="0" err="1" smtClean="0"/>
              <a:t>cell</a:t>
            </a:r>
            <a:r>
              <a:rPr lang="de-DE" sz="1600" dirty="0" smtClean="0"/>
              <a:t> </a:t>
            </a:r>
            <a:r>
              <a:rPr lang="de-DE" sz="1600" dirty="0" err="1" smtClean="0"/>
              <a:t>lung</a:t>
            </a:r>
            <a:r>
              <a:rPr lang="de-DE" sz="1600" dirty="0" smtClean="0"/>
              <a:t> </a:t>
            </a:r>
            <a:r>
              <a:rPr lang="de-DE" sz="1600" dirty="0" err="1" smtClean="0"/>
              <a:t>cancerInt</a:t>
            </a:r>
            <a:r>
              <a:rPr lang="de-DE" sz="1600" dirty="0" smtClean="0"/>
              <a:t> J </a:t>
            </a:r>
            <a:r>
              <a:rPr lang="de-DE" sz="1600" dirty="0" err="1" smtClean="0"/>
              <a:t>Radiat</a:t>
            </a:r>
            <a:r>
              <a:rPr lang="de-DE" sz="1600" dirty="0" smtClean="0"/>
              <a:t> </a:t>
            </a:r>
            <a:r>
              <a:rPr lang="de-DE" sz="1600" dirty="0" err="1" smtClean="0"/>
              <a:t>Oncol</a:t>
            </a:r>
            <a:r>
              <a:rPr lang="de-DE" sz="1600" dirty="0" smtClean="0"/>
              <a:t> </a:t>
            </a:r>
            <a:r>
              <a:rPr lang="de-DE" sz="1600" dirty="0" err="1" smtClean="0"/>
              <a:t>Biol</a:t>
            </a:r>
            <a:r>
              <a:rPr lang="de-DE" sz="1600" dirty="0" smtClean="0"/>
              <a:t> </a:t>
            </a:r>
            <a:r>
              <a:rPr lang="de-DE" sz="1600" dirty="0" err="1" smtClean="0"/>
              <a:t>Phys</a:t>
            </a:r>
            <a:r>
              <a:rPr lang="de-DE" sz="1600" dirty="0" smtClean="0"/>
              <a:t> 48:1475-1482</a:t>
            </a:r>
          </a:p>
          <a:p>
            <a:r>
              <a:rPr lang="de-DE" sz="1600" dirty="0" smtClean="0"/>
              <a:t>Yates JW (1980) </a:t>
            </a:r>
            <a:r>
              <a:rPr lang="de-DE" sz="1600" dirty="0" err="1" smtClean="0"/>
              <a:t>Evalutation</a:t>
            </a:r>
            <a:r>
              <a:rPr lang="de-DE" sz="1600" dirty="0" smtClean="0"/>
              <a:t> of </a:t>
            </a:r>
            <a:r>
              <a:rPr lang="de-DE" sz="1600" dirty="0" err="1" smtClean="0"/>
              <a:t>patients</a:t>
            </a:r>
            <a:r>
              <a:rPr lang="de-DE" sz="1600" dirty="0" smtClean="0"/>
              <a:t> </a:t>
            </a:r>
            <a:r>
              <a:rPr lang="de-DE" sz="1600" dirty="0" err="1" smtClean="0"/>
              <a:t>with</a:t>
            </a:r>
            <a:r>
              <a:rPr lang="de-DE" sz="1600" dirty="0" smtClean="0"/>
              <a:t> </a:t>
            </a:r>
            <a:r>
              <a:rPr lang="de-DE" sz="1600" dirty="0" err="1" smtClean="0"/>
              <a:t>advanced</a:t>
            </a:r>
            <a:r>
              <a:rPr lang="de-DE" sz="1600" dirty="0" smtClean="0"/>
              <a:t> </a:t>
            </a:r>
            <a:r>
              <a:rPr lang="de-DE" sz="1600" dirty="0" err="1" smtClean="0"/>
              <a:t>cancer</a:t>
            </a:r>
            <a:r>
              <a:rPr lang="de-DE" sz="1600" dirty="0" smtClean="0"/>
              <a:t> </a:t>
            </a:r>
            <a:r>
              <a:rPr lang="de-DE" sz="1600" dirty="0" err="1" smtClean="0"/>
              <a:t>using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Karnofsky</a:t>
            </a:r>
            <a:r>
              <a:rPr lang="de-DE" sz="1600" dirty="0" smtClean="0"/>
              <a:t> </a:t>
            </a:r>
            <a:r>
              <a:rPr lang="de-DE" sz="1600" dirty="0" err="1" smtClean="0"/>
              <a:t>performance</a:t>
            </a:r>
            <a:r>
              <a:rPr lang="de-DE" sz="1600" dirty="0" smtClean="0"/>
              <a:t> </a:t>
            </a:r>
            <a:r>
              <a:rPr lang="de-DE" sz="1600" dirty="0" err="1" smtClean="0"/>
              <a:t>status</a:t>
            </a:r>
            <a:r>
              <a:rPr lang="de-DE" sz="1600" dirty="0" smtClean="0"/>
              <a:t>. </a:t>
            </a:r>
            <a:r>
              <a:rPr lang="de-DE" sz="1600" dirty="0" err="1" smtClean="0"/>
              <a:t>Cancer</a:t>
            </a:r>
            <a:r>
              <a:rPr lang="de-DE" sz="1600" dirty="0" smtClean="0"/>
              <a:t> 45:2220-2224</a:t>
            </a:r>
          </a:p>
          <a:p>
            <a:r>
              <a:rPr lang="de-DE" sz="1600" dirty="0" err="1" smtClean="0"/>
              <a:t>Yun</a:t>
            </a:r>
            <a:r>
              <a:rPr lang="de-DE" sz="1600" dirty="0" smtClean="0"/>
              <a:t> YH (2001) </a:t>
            </a:r>
            <a:r>
              <a:rPr lang="de-DE" sz="1600" dirty="0" err="1" smtClean="0"/>
              <a:t>Development</a:t>
            </a:r>
            <a:r>
              <a:rPr lang="de-DE" sz="1600" dirty="0" smtClean="0"/>
              <a:t> of </a:t>
            </a:r>
            <a:r>
              <a:rPr lang="de-DE" sz="1600" dirty="0" err="1" smtClean="0"/>
              <a:t>terminal</a:t>
            </a:r>
            <a:r>
              <a:rPr lang="de-DE" sz="1600" dirty="0" smtClean="0"/>
              <a:t> </a:t>
            </a:r>
            <a:r>
              <a:rPr lang="de-DE" sz="1600" dirty="0" err="1" smtClean="0"/>
              <a:t>cancer</a:t>
            </a:r>
            <a:r>
              <a:rPr lang="de-DE" sz="1600" dirty="0" smtClean="0"/>
              <a:t> </a:t>
            </a:r>
            <a:r>
              <a:rPr lang="de-DE" sz="1600" dirty="0" err="1" smtClean="0"/>
              <a:t>prognostic</a:t>
            </a:r>
            <a:r>
              <a:rPr lang="de-DE" sz="1600" dirty="0" smtClean="0"/>
              <a:t> </a:t>
            </a:r>
            <a:r>
              <a:rPr lang="de-DE" sz="1600" dirty="0" err="1" smtClean="0"/>
              <a:t>score</a:t>
            </a:r>
            <a:r>
              <a:rPr lang="de-DE" sz="1600" dirty="0" smtClean="0"/>
              <a:t> as an </a:t>
            </a:r>
            <a:r>
              <a:rPr lang="de-DE" sz="1600" dirty="0" err="1" smtClean="0"/>
              <a:t>index</a:t>
            </a:r>
            <a:r>
              <a:rPr lang="de-DE" sz="1600" dirty="0" smtClean="0"/>
              <a:t> in </a:t>
            </a:r>
            <a:r>
              <a:rPr lang="de-DE" sz="1600" dirty="0" err="1" smtClean="0"/>
              <a:t>terminally</a:t>
            </a:r>
            <a:r>
              <a:rPr lang="de-DE" sz="1600" dirty="0" smtClean="0"/>
              <a:t> </a:t>
            </a:r>
            <a:r>
              <a:rPr lang="de-DE" sz="1600" dirty="0" err="1" smtClean="0"/>
              <a:t>ill</a:t>
            </a:r>
            <a:r>
              <a:rPr lang="de-DE" sz="1600" dirty="0" smtClean="0"/>
              <a:t> </a:t>
            </a:r>
            <a:r>
              <a:rPr lang="de-DE" sz="1600" dirty="0" err="1" smtClean="0"/>
              <a:t>cancer</a:t>
            </a:r>
            <a:r>
              <a:rPr lang="de-DE" sz="1600" dirty="0" smtClean="0"/>
              <a:t> </a:t>
            </a:r>
            <a:r>
              <a:rPr lang="de-DE" sz="1600" dirty="0" err="1" smtClean="0"/>
              <a:t>patients</a:t>
            </a:r>
            <a:r>
              <a:rPr lang="de-DE" sz="1600" dirty="0" smtClean="0"/>
              <a:t>. </a:t>
            </a:r>
            <a:r>
              <a:rPr lang="de-DE" sz="1600" dirty="0" err="1" smtClean="0"/>
              <a:t>Oncol</a:t>
            </a:r>
            <a:r>
              <a:rPr lang="de-DE" sz="1600" dirty="0" smtClean="0"/>
              <a:t> </a:t>
            </a:r>
            <a:r>
              <a:rPr lang="de-DE" sz="1600" dirty="0" err="1" smtClean="0"/>
              <a:t>Rep</a:t>
            </a:r>
            <a:r>
              <a:rPr lang="de-DE" sz="1600" dirty="0" smtClean="0"/>
              <a:t> 8:795-800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>
                <a:latin typeface="Times New Roman" charset="0"/>
                <a:ea typeface="ヒラギノ角ゴ Pro W3" charset="0"/>
                <a:cs typeface="ヒラギノ角ゴ Pro W3" charset="0"/>
              </a:rPr>
              <a:t>Worüber sprechen wir?</a:t>
            </a:r>
          </a:p>
        </p:txBody>
      </p:sp>
      <p:sp>
        <p:nvSpPr>
          <p:cNvPr id="49155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>
                <a:latin typeface="Times New Roman" charset="0"/>
                <a:ea typeface="ヒラギノ角ゴ Pro W3" charset="0"/>
                <a:cs typeface="ヒラギノ角ゴ Pro W3" charset="0"/>
              </a:rPr>
              <a:t>Was möchte der Patient wissen?</a:t>
            </a:r>
          </a:p>
          <a:p>
            <a:endParaRPr lang="de-DE">
              <a:latin typeface="Times New Roman" charset="0"/>
              <a:ea typeface="ヒラギノ角ゴ Pro W3" charset="0"/>
              <a:cs typeface="ヒラギノ角ゴ Pro W3" charset="0"/>
            </a:endParaRPr>
          </a:p>
          <a:p>
            <a:r>
              <a:rPr lang="de-DE">
                <a:latin typeface="Times New Roman" charset="0"/>
                <a:ea typeface="ヒラギノ角ゴ Pro W3" charset="0"/>
                <a:cs typeface="ヒラギノ角ゴ Pro W3" charset="0"/>
              </a:rPr>
              <a:t>Was können wir beitragen?</a:t>
            </a:r>
          </a:p>
          <a:p>
            <a:endParaRPr lang="de-DE">
              <a:latin typeface="Times New Roman" charset="0"/>
              <a:ea typeface="ヒラギノ角ゴ Pro W3" charset="0"/>
              <a:cs typeface="ヒラギノ角ゴ Pro W3" charset="0"/>
            </a:endParaRPr>
          </a:p>
          <a:p>
            <a:r>
              <a:rPr lang="de-DE">
                <a:latin typeface="Times New Roman" charset="0"/>
                <a:ea typeface="ヒラギノ角ゴ Pro W3" charset="0"/>
                <a:cs typeface="ヒラギノ角ゴ Pro W3" charset="0"/>
              </a:rPr>
              <a:t>Beispiel, das 5 D-Modell</a:t>
            </a:r>
          </a:p>
        </p:txBody>
      </p:sp>
    </p:spTree>
    <p:extLst>
      <p:ext uri="{BB962C8B-B14F-4D97-AF65-F5344CB8AC3E}">
        <p14:creationId xmlns:p14="http://schemas.microsoft.com/office/powerpoint/2010/main" val="32504657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el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459904"/>
          </a:xfrm>
        </p:spPr>
        <p:txBody>
          <a:bodyPr>
            <a:normAutofit fontScale="90000"/>
          </a:bodyPr>
          <a:lstStyle/>
          <a:p>
            <a:r>
              <a:rPr lang="de-DE" dirty="0">
                <a:latin typeface="Times New Roman" charset="0"/>
                <a:ea typeface="ヒラギノ角ゴ Pro W3" charset="0"/>
                <a:cs typeface="ヒラギノ角ゴ Pro W3" charset="0"/>
              </a:rPr>
              <a:t>Worüber sprechen wir? 5 D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0015199"/>
              </p:ext>
            </p:extLst>
          </p:nvPr>
        </p:nvGraphicFramePr>
        <p:xfrm>
          <a:off x="533400" y="764705"/>
          <a:ext cx="7772400" cy="6093296"/>
        </p:xfrm>
        <a:graphic>
          <a:graphicData uri="http://schemas.openxmlformats.org/drawingml/2006/table">
            <a:tbl>
              <a:tblPr/>
              <a:tblGrid>
                <a:gridCol w="2590800"/>
                <a:gridCol w="2590800"/>
                <a:gridCol w="2590800"/>
              </a:tblGrid>
              <a:tr h="772777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charset="0"/>
                          <a:ea typeface="ヒラギノ角ゴ Pro W3" charset="0"/>
                          <a:cs typeface="ヒラギノ角ゴ Pro W3" charset="0"/>
                        </a:rPr>
                        <a:t>Wie lange noch?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charset="0"/>
                          <a:ea typeface="ヒラギノ角ゴ Pro W3" charset="0"/>
                          <a:cs typeface="ヒラギノ角ゴ Pro W3" charset="0"/>
                        </a:rPr>
                        <a:t>Wann werde ich sterben?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charset="0"/>
                          <a:ea typeface="ヒラギノ角ゴ Pro W3" charset="0"/>
                          <a:cs typeface="ヒラギノ角ゴ Pro W3" charset="0"/>
                        </a:rPr>
                        <a:t>Death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charset="0"/>
                          <a:ea typeface="ヒラギノ角ゴ Pro W3" charset="0"/>
                          <a:cs typeface="ヒラギノ角ゴ Pro W3" charset="0"/>
                        </a:rPr>
                        <a:t>Prognose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21057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ヒラギノ角ゴ Pro W3" charset="0"/>
                          <a:cs typeface="ヒラギノ角ゴ Pro W3" charset="0"/>
                        </a:rPr>
                        <a:t>Wie ist der Verlauf der Krankheit mit und ohne Therapie?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ヒラギノ角ゴ Pro W3" charset="0"/>
                          <a:cs typeface="ヒラギノ角ゴ Pro W3" charset="0"/>
                        </a:rPr>
                        <a:t>Wie werde ich sterben?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ヒラギノ角ゴ Pro W3" charset="0"/>
                          <a:cs typeface="ヒラギノ角ゴ Pro W3" charset="0"/>
                        </a:rPr>
                        <a:t>Disease / Dying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ヒラギノ角ゴ Pro W3" charset="0"/>
                          <a:cs typeface="ヒラギノ角ゴ Pro W3" charset="0"/>
                        </a:rPr>
                        <a:t>Priority, Präferenz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148993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ヒラギノ角ゴ Pro W3" charset="0"/>
                          <a:cs typeface="ヒラギノ角ゴ Pro W3" charset="0"/>
                        </a:rPr>
                        <a:t>Was sind die Einschränkungen?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ヒラギノ角ゴ Pro W3" charset="0"/>
                          <a:cs typeface="ヒラギノ角ゴ Pro W3" charset="0"/>
                        </a:rPr>
                        <a:t>Planen, hoffen, leben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ヒラギノ角ゴ Pro W3" charset="0"/>
                          <a:cs typeface="ヒラギノ角ゴ Pro W3" charset="0"/>
                        </a:rPr>
                        <a:t>Good death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ヒラギノ角ゴ Pro W3" charset="0"/>
                        <a:cs typeface="ヒラギノ角ゴ Pro W3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ヒラギノ角ゴ Pro W3" charset="0"/>
                          <a:cs typeface="ヒラギノ角ゴ Pro W3" charset="0"/>
                        </a:rPr>
                        <a:t>Discomfort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ヒラギノ角ゴ Pro W3" charset="0"/>
                          <a:cs typeface="ヒラギノ角ゴ Pro W3" charset="0"/>
                        </a:rPr>
                        <a:t>Patient / Proxies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148993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ヒラギノ角ゴ Pro W3" charset="0"/>
                          <a:cs typeface="ヒラギノ角ゴ Pro W3" charset="0"/>
                        </a:rPr>
                        <a:t>Was nehme ich auf mich?In welcher Qualität?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ヒラギノ角ゴ Pro W3" charset="0"/>
                          <a:cs typeface="ヒラギノ角ゴ Pro W3" charset="0"/>
                        </a:rPr>
                        <a:t>Leiden? Autonomie?Mögliche Aus-/Nebenwir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ヒラギノ角ゴ Pro W3" charset="0"/>
                        <a:cs typeface="ヒラギノ角ゴ Pro W3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ヒラギノ角ゴ Pro W3" charset="0"/>
                          <a:cs typeface="ヒラギノ角ゴ Pro W3" charset="0"/>
                        </a:rPr>
                        <a:t>Drug - Toxicity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ヒラギノ角ゴ Pro W3" charset="0"/>
                          <a:cs typeface="ヒラギノ角ゴ Pro W3" charset="0"/>
                        </a:rPr>
                        <a:t>Prävention / Providers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113006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ヒラギノ角ゴ Pro W3" charset="0"/>
                          <a:cs typeface="ヒラギノ角ゴ Pro W3" charset="0"/>
                        </a:rPr>
                        <a:t>Was wird es kosten?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ヒラギノ角ゴ Pro W3" charset="0"/>
                          <a:cs typeface="ヒラギノ角ゴ Pro W3" charset="0"/>
                        </a:rPr>
                        <a:t>Wo werde ich sterben?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ヒラギノ角ゴ Pro W3" charset="0"/>
                          <a:cs typeface="ヒラギノ角ゴ Pro W3" charset="0"/>
                        </a:rPr>
                        <a:t>Was bedeutet dies?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ヒラギノ角ゴ Pro W3" charset="0"/>
                          <a:cs typeface="ヒラギノ角ゴ Pro W3" charset="0"/>
                        </a:rPr>
                        <a:t>Dollars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ヒラギノ角ゴ Pro W3" charset="0"/>
                          <a:cs typeface="ヒラギノ角ゴ Pro W3" charset="0"/>
                        </a:rPr>
                        <a:t>Prize</a:t>
                      </a:r>
                      <a:r>
                        <a:rPr kumimoji="0" lang="de-DE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ヒラギノ角ゴ Pro W3" charset="0"/>
                          <a:cs typeface="ヒラギノ角ゴ Pro W3" charset="0"/>
                        </a:rPr>
                        <a:t>: </a:t>
                      </a:r>
                      <a:r>
                        <a:rPr kumimoji="0" lang="de-DE" sz="2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ヒラギノ角ゴ Pro W3" charset="0"/>
                          <a:cs typeface="ヒラギノ角ゴ Pro W3" charset="0"/>
                        </a:rPr>
                        <a:t>Pain</a:t>
                      </a:r>
                      <a:r>
                        <a:rPr kumimoji="0" lang="de-DE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ヒラギノ角ゴ Pro W3" charset="0"/>
                          <a:cs typeface="ヒラギノ角ゴ Pro W3" charset="0"/>
                        </a:rPr>
                        <a:t> &amp; </a:t>
                      </a:r>
                      <a:r>
                        <a:rPr kumimoji="0" lang="de-DE" sz="2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ヒラギノ角ゴ Pro W3" charset="0"/>
                          <a:cs typeface="ヒラギノ角ゴ Pro W3" charset="0"/>
                        </a:rPr>
                        <a:t>and</a:t>
                      </a:r>
                      <a:r>
                        <a:rPr kumimoji="0" lang="de-DE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ヒラギノ角ゴ Pro W3" charset="0"/>
                          <a:cs typeface="ヒラギノ角ゴ Pro W3" charset="0"/>
                        </a:rPr>
                        <a:t>. Symptome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2401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Nicht</a:t>
            </a:r>
            <a:r>
              <a:rPr lang="en-GB" dirty="0" smtClean="0"/>
              <a:t> (</a:t>
            </a:r>
            <a:r>
              <a:rPr lang="en-GB" dirty="0" err="1" smtClean="0"/>
              <a:t>nur</a:t>
            </a:r>
            <a:r>
              <a:rPr lang="en-GB" dirty="0" smtClean="0"/>
              <a:t>) </a:t>
            </a:r>
            <a:r>
              <a:rPr lang="en-GB" dirty="0" err="1" smtClean="0"/>
              <a:t>über</a:t>
            </a:r>
            <a:r>
              <a:rPr lang="en-GB" dirty="0" smtClean="0"/>
              <a:t> die </a:t>
            </a:r>
            <a:r>
              <a:rPr lang="en-GB" dirty="0" err="1" smtClean="0"/>
              <a:t>zeitliche</a:t>
            </a:r>
            <a:r>
              <a:rPr lang="en-GB" dirty="0" smtClean="0"/>
              <a:t> Dimension….</a:t>
            </a:r>
            <a:endParaRPr lang="en-GB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…</a:t>
            </a:r>
            <a:r>
              <a:rPr lang="en-GB" dirty="0" err="1" smtClean="0"/>
              <a:t>trotzdem</a:t>
            </a:r>
            <a:r>
              <a:rPr lang="en-GB" dirty="0" smtClean="0"/>
              <a:t> </a:t>
            </a:r>
            <a:r>
              <a:rPr lang="en-GB" dirty="0" err="1" smtClean="0"/>
              <a:t>sollten</a:t>
            </a:r>
            <a:r>
              <a:rPr lang="en-GB" dirty="0" smtClean="0"/>
              <a:t> </a:t>
            </a:r>
            <a:r>
              <a:rPr lang="en-GB" dirty="0" err="1" smtClean="0"/>
              <a:t>wir</a:t>
            </a:r>
            <a:r>
              <a:rPr lang="en-GB" dirty="0" smtClean="0"/>
              <a:t> </a:t>
            </a:r>
            <a:r>
              <a:rPr lang="en-GB" dirty="0" err="1" smtClean="0"/>
              <a:t>eine</a:t>
            </a:r>
            <a:r>
              <a:rPr lang="en-GB" dirty="0" smtClean="0"/>
              <a:t> </a:t>
            </a:r>
            <a:r>
              <a:rPr lang="en-GB" dirty="0" err="1" smtClean="0"/>
              <a:t>Idee</a:t>
            </a:r>
            <a:r>
              <a:rPr lang="en-GB" dirty="0" smtClean="0"/>
              <a:t> der </a:t>
            </a:r>
            <a:r>
              <a:rPr lang="en-GB" dirty="0" err="1" smtClean="0"/>
              <a:t>zeitlichen</a:t>
            </a:r>
            <a:r>
              <a:rPr lang="en-GB" dirty="0" smtClean="0"/>
              <a:t> Dimension </a:t>
            </a:r>
            <a:r>
              <a:rPr lang="en-GB" dirty="0" err="1" smtClean="0"/>
              <a:t>haben</a:t>
            </a:r>
            <a:r>
              <a:rPr lang="en-GB" dirty="0" smtClean="0"/>
              <a:t>…..</a:t>
            </a:r>
          </a:p>
          <a:p>
            <a:pPr marL="0" indent="0">
              <a:buNone/>
            </a:pPr>
            <a:r>
              <a:rPr lang="en-GB" dirty="0" smtClean="0"/>
              <a:t>…</a:t>
            </a:r>
            <a:r>
              <a:rPr lang="en-GB" dirty="0" err="1" smtClean="0"/>
              <a:t>doch</a:t>
            </a:r>
            <a:r>
              <a:rPr lang="en-GB" dirty="0" smtClean="0"/>
              <a:t> </a:t>
            </a:r>
            <a:r>
              <a:rPr lang="en-GB" dirty="0" err="1" smtClean="0"/>
              <a:t>wir</a:t>
            </a:r>
            <a:r>
              <a:rPr lang="en-GB" dirty="0" smtClean="0"/>
              <a:t> </a:t>
            </a:r>
            <a:r>
              <a:rPr lang="en-GB" dirty="0" err="1" smtClean="0"/>
              <a:t>liegen</a:t>
            </a:r>
            <a:r>
              <a:rPr lang="en-GB" dirty="0" smtClean="0"/>
              <a:t> </a:t>
            </a:r>
            <a:r>
              <a:rPr lang="en-GB" dirty="0" err="1" smtClean="0"/>
              <a:t>häufig</a:t>
            </a:r>
            <a:r>
              <a:rPr lang="en-GB" dirty="0" smtClean="0"/>
              <a:t> </a:t>
            </a:r>
            <a:r>
              <a:rPr lang="en-GB" dirty="0" err="1" smtClean="0"/>
              <a:t>falsch</a:t>
            </a:r>
            <a:r>
              <a:rPr lang="en-GB" dirty="0" smtClean="0"/>
              <a:t>, </a:t>
            </a:r>
            <a:r>
              <a:rPr lang="en-GB" dirty="0" err="1" smtClean="0"/>
              <a:t>deshalb</a:t>
            </a:r>
            <a:r>
              <a:rPr lang="en-GB" dirty="0" smtClean="0"/>
              <a:t> </a:t>
            </a:r>
            <a:r>
              <a:rPr lang="en-GB" dirty="0" err="1" smtClean="0"/>
              <a:t>besser</a:t>
            </a:r>
            <a:r>
              <a:rPr lang="en-GB" dirty="0" smtClean="0"/>
              <a:t> </a:t>
            </a:r>
            <a:r>
              <a:rPr lang="en-GB" dirty="0" err="1" smtClean="0"/>
              <a:t>nichts</a:t>
            </a:r>
            <a:r>
              <a:rPr lang="en-GB" dirty="0" smtClean="0"/>
              <a:t> </a:t>
            </a:r>
            <a:r>
              <a:rPr lang="en-GB" dirty="0" err="1" smtClean="0"/>
              <a:t>sagen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40088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Die </a:t>
            </a:r>
            <a:r>
              <a:rPr lang="en-GB" dirty="0" err="1" smtClean="0"/>
              <a:t>zeitliche</a:t>
            </a:r>
            <a:r>
              <a:rPr lang="en-GB" dirty="0" smtClean="0"/>
              <a:t> Dimension</a:t>
            </a:r>
            <a:endParaRPr lang="en-GB" dirty="0"/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67168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2362200"/>
          </a:xfrm>
        </p:spPr>
        <p:txBody>
          <a:bodyPr>
            <a:normAutofit fontScale="90000"/>
          </a:bodyPr>
          <a:lstStyle/>
          <a:p>
            <a:r>
              <a:rPr lang="de-DE" sz="4889" dirty="0" smtClean="0"/>
              <a:t>Ärzte</a:t>
            </a:r>
            <a:r>
              <a:rPr lang="de-DE" sz="2222" dirty="0" smtClean="0"/>
              <a:t/>
            </a:r>
            <a:br>
              <a:rPr lang="de-DE" sz="2222" dirty="0" smtClean="0"/>
            </a:br>
            <a:r>
              <a:rPr lang="de-DE" sz="2222" dirty="0" smtClean="0"/>
              <a:t>Christakis N (2000) BMJ 320:469-473,</a:t>
            </a:r>
            <a:br>
              <a:rPr lang="de-DE" sz="2222" dirty="0" smtClean="0"/>
            </a:br>
            <a:r>
              <a:rPr lang="de-DE" sz="2222" dirty="0" err="1" smtClean="0"/>
              <a:t>Glare</a:t>
            </a:r>
            <a:r>
              <a:rPr lang="de-DE" sz="2222" dirty="0" smtClean="0"/>
              <a:t> P (2003) BMJ 327: 195-200</a:t>
            </a:r>
            <a:br>
              <a:rPr lang="de-DE" sz="2222" dirty="0" smtClean="0"/>
            </a:br>
            <a:r>
              <a:rPr lang="de-DE" sz="2222" dirty="0" err="1" smtClean="0"/>
              <a:t>Justice</a:t>
            </a:r>
            <a:r>
              <a:rPr lang="de-DE" sz="2222" dirty="0" smtClean="0"/>
              <a:t> AC (1999) Ann </a:t>
            </a:r>
            <a:r>
              <a:rPr lang="de-DE" sz="2222" dirty="0" err="1" smtClean="0"/>
              <a:t>Int</a:t>
            </a:r>
            <a:r>
              <a:rPr lang="de-DE" sz="2222" dirty="0" smtClean="0"/>
              <a:t> </a:t>
            </a:r>
            <a:r>
              <a:rPr lang="de-DE" sz="2222" dirty="0" err="1" smtClean="0"/>
              <a:t>Med</a:t>
            </a:r>
            <a:r>
              <a:rPr lang="de-DE" sz="2222" dirty="0" smtClean="0"/>
              <a:t> 130:515 </a:t>
            </a:r>
            <a:br>
              <a:rPr lang="de-DE" sz="2222" dirty="0" smtClean="0"/>
            </a:br>
            <a:r>
              <a:rPr lang="de-DE" sz="2222" dirty="0" err="1" smtClean="0"/>
              <a:t>Vigano</a:t>
            </a:r>
            <a:r>
              <a:rPr lang="de-DE" sz="2222" dirty="0" smtClean="0"/>
              <a:t> A (1999) </a:t>
            </a:r>
            <a:r>
              <a:rPr lang="de-DE" sz="2222" dirty="0" err="1" smtClean="0"/>
              <a:t>Cancer</a:t>
            </a:r>
            <a:r>
              <a:rPr lang="de-DE" sz="2222" dirty="0" smtClean="0"/>
              <a:t> 86:170-176</a:t>
            </a:r>
            <a:br>
              <a:rPr lang="de-DE" sz="2222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3535363"/>
          </a:xfrm>
        </p:spPr>
        <p:txBody>
          <a:bodyPr/>
          <a:lstStyle/>
          <a:p>
            <a:r>
              <a:rPr lang="de-DE" dirty="0" smtClean="0"/>
              <a:t>Überschätzen die Prognose eines Patienten um den Faktor 3 – 5</a:t>
            </a:r>
          </a:p>
          <a:p>
            <a:r>
              <a:rPr lang="de-DE" dirty="0" smtClean="0"/>
              <a:t>Am Lebensende scheint die Prognose realistischer zu sein</a:t>
            </a:r>
          </a:p>
          <a:p>
            <a:r>
              <a:rPr lang="de-DE" dirty="0" smtClean="0"/>
              <a:t>Die Einschätzung wird besser, wenn wir sie in andere Prognosemodelle einbetten</a:t>
            </a:r>
            <a:endParaRPr lang="de-DE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Frage</a:t>
            </a:r>
            <a:r>
              <a:rPr lang="de-DE" sz="2000" dirty="0" smtClean="0"/>
              <a:t> </a:t>
            </a:r>
            <a:br>
              <a:rPr lang="de-DE" sz="2000" dirty="0" smtClean="0"/>
            </a:br>
            <a:r>
              <a:rPr lang="de-DE" sz="2000" dirty="0" smtClean="0"/>
              <a:t>Moss AH (2010) J </a:t>
            </a:r>
            <a:r>
              <a:rPr lang="de-DE" sz="2000" dirty="0" err="1" smtClean="0"/>
              <a:t>Palliat</a:t>
            </a:r>
            <a:r>
              <a:rPr lang="de-DE" sz="2000" dirty="0" smtClean="0"/>
              <a:t> </a:t>
            </a:r>
            <a:r>
              <a:rPr lang="de-DE" sz="2000" dirty="0" err="1" smtClean="0"/>
              <a:t>Med</a:t>
            </a:r>
            <a:r>
              <a:rPr lang="de-DE" sz="2000" dirty="0" smtClean="0"/>
              <a:t> 13:837-840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de-DE" dirty="0" smtClean="0"/>
              <a:t>Wären Sie überrascht, wenn ihr Patient im nächsten Jahr versterben würde?</a:t>
            </a:r>
          </a:p>
          <a:p>
            <a:pPr>
              <a:buNone/>
            </a:pPr>
            <a:endParaRPr lang="de-DE" dirty="0" smtClean="0"/>
          </a:p>
          <a:p>
            <a:r>
              <a:rPr lang="de-DE" dirty="0" smtClean="0"/>
              <a:t>Onkologie</a:t>
            </a:r>
          </a:p>
          <a:p>
            <a:r>
              <a:rPr lang="de-DE" dirty="0" smtClean="0"/>
              <a:t>Falls Antwort „Nein“ ist, 7 fache </a:t>
            </a:r>
            <a:r>
              <a:rPr lang="de-DE" dirty="0" err="1" smtClean="0"/>
              <a:t>Odds</a:t>
            </a:r>
            <a:r>
              <a:rPr lang="de-DE" dirty="0" smtClean="0"/>
              <a:t> </a:t>
            </a:r>
            <a:r>
              <a:rPr lang="de-DE" dirty="0" err="1" smtClean="0"/>
              <a:t>ratio</a:t>
            </a:r>
            <a:r>
              <a:rPr lang="de-DE" dirty="0" smtClean="0"/>
              <a:t>, dass der Patient im nächsten Jahr stirbt</a:t>
            </a:r>
            <a:endParaRPr lang="de-DE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Prognose-Zeiträume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Für kurzfristige Prognose-Zeiträume sind:</a:t>
            </a:r>
          </a:p>
          <a:p>
            <a:pPr lvl="1"/>
            <a:r>
              <a:rPr lang="de-DE" dirty="0" smtClean="0"/>
              <a:t>Performance Status</a:t>
            </a:r>
          </a:p>
          <a:p>
            <a:pPr lvl="1"/>
            <a:r>
              <a:rPr lang="de-DE" dirty="0" err="1" smtClean="0"/>
              <a:t>Hypercalcämie</a:t>
            </a:r>
            <a:endParaRPr lang="de-DE" dirty="0" smtClean="0"/>
          </a:p>
          <a:p>
            <a:pPr lvl="1"/>
            <a:r>
              <a:rPr lang="de-DE" dirty="0" smtClean="0"/>
              <a:t>Hirnmetastasen</a:t>
            </a:r>
          </a:p>
          <a:p>
            <a:pPr lvl="1"/>
            <a:r>
              <a:rPr lang="de-DE" dirty="0" err="1" smtClean="0"/>
              <a:t>Pleuraerguss</a:t>
            </a:r>
            <a:endParaRPr lang="de-DE" dirty="0" smtClean="0"/>
          </a:p>
          <a:p>
            <a:r>
              <a:rPr lang="de-DE" dirty="0" smtClean="0"/>
              <a:t>Für mit geschätztem Überleben von 6 Monaten oder mehr: </a:t>
            </a:r>
          </a:p>
          <a:p>
            <a:pPr lvl="1"/>
            <a:r>
              <a:rPr lang="de-DE" dirty="0" smtClean="0"/>
              <a:t>Überlebensdaten von neueren Studien fügen allgemeinen Überlebens-Daten wenig hinzu</a:t>
            </a:r>
            <a:endParaRPr lang="de-D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1148</Words>
  <Application>Microsoft Macintosh PowerPoint</Application>
  <PresentationFormat>Bildschirmpräsentation (4:3)</PresentationFormat>
  <Paragraphs>148</Paragraphs>
  <Slides>23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24" baseType="lpstr">
      <vt:lpstr>Office-Design</vt:lpstr>
      <vt:lpstr>Prognose</vt:lpstr>
      <vt:lpstr>Worüber sprechen wir</vt:lpstr>
      <vt:lpstr>Worüber sprechen wir?</vt:lpstr>
      <vt:lpstr>Worüber sprechen wir? 5 D</vt:lpstr>
      <vt:lpstr>Nicht (nur) über die zeitliche Dimension….</vt:lpstr>
      <vt:lpstr>Die zeitliche Dimension</vt:lpstr>
      <vt:lpstr>Ärzte Christakis N (2000) BMJ 320:469-473, Glare P (2003) BMJ 327: 195-200 Justice AC (1999) Ann Int Med 130:515  Vigano A (1999) Cancer 86:170-176  </vt:lpstr>
      <vt:lpstr>Frage  Moss AH (2010) J Palliat Med 13:837-840</vt:lpstr>
      <vt:lpstr>Prognose-Zeiträume</vt:lpstr>
      <vt:lpstr>Tumorstadium</vt:lpstr>
      <vt:lpstr>Performance Status  Yates JW (1980) Cancer 45:2220-2224 Maltoni M. (1995) Cancer 75:2613-2622 Evans C (1985) Lancet 1:1204-1206 </vt:lpstr>
      <vt:lpstr>Performance Status  Miller RJ (1991) Henry Ford Hosp Med 39:81-84</vt:lpstr>
      <vt:lpstr>Performance Status  Anderson F (1996) J Palliat Care 12:5-11 Lau F (2009) J Pain Symptom Manage 38:134-144 Lau F (2006) J Palliati Med 9:1066-1075</vt:lpstr>
      <vt:lpstr>PROGNOSE</vt:lpstr>
      <vt:lpstr>Labordaten</vt:lpstr>
      <vt:lpstr>Serum Calcium  Ralston SH (1990) Ann Int Med 112:499-504</vt:lpstr>
      <vt:lpstr>Klinische Zeichen  Reuben DB (1988) Arch Intern Med 148:1586-1591</vt:lpstr>
      <vt:lpstr>Maligner Pleuraerguss  Burrows CM (2000) Chest 117:73-78 Chernow B (1977) Am J Med 63:695-702</vt:lpstr>
      <vt:lpstr>Maligner Pleuraerguss</vt:lpstr>
      <vt:lpstr>Hirnmetastasen  Gaspar L (1997) J Radiat Oncol Biol Phys 37:745-751 Agboola O (1998) Int J Radiat Oncol Biol Phys 42:155-159</vt:lpstr>
      <vt:lpstr>Literatur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Prognose</dc:title>
  <dc:creator>Daniel</dc:creator>
  <cp:lastModifiedBy>Daniel</cp:lastModifiedBy>
  <cp:revision>61</cp:revision>
  <dcterms:created xsi:type="dcterms:W3CDTF">2013-01-11T12:59:25Z</dcterms:created>
  <dcterms:modified xsi:type="dcterms:W3CDTF">2015-08-26T20:35:34Z</dcterms:modified>
</cp:coreProperties>
</file>